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3" r:id="rId4"/>
    <p:sldId id="262" r:id="rId5"/>
    <p:sldId id="261" r:id="rId6"/>
  </p:sldIdLst>
  <p:sldSz cx="9144000" cy="6858000" type="screen4x3"/>
  <p:notesSz cx="6858000" cy="9144000"/>
  <p:custDataLst>
    <p:tags r:id="rId7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66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7C177C-CC37-489F-8828-B146C86DB344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5B0D508-9BD5-4180-8A7D-89CC161620E9}">
      <dgm:prSet phldrT="[Текст]" custT="1"/>
      <dgm:spPr/>
      <dgm:t>
        <a:bodyPr/>
        <a:lstStyle/>
        <a:p>
          <a:r>
            <a:rPr lang="uk-UA" sz="1800" dirty="0" smtClean="0"/>
            <a:t>Компетентності</a:t>
          </a:r>
          <a:endParaRPr lang="ru-RU" sz="1800" dirty="0"/>
        </a:p>
      </dgm:t>
    </dgm:pt>
    <dgm:pt modelId="{6AB2AB60-DB1E-430A-AF11-A213556D8649}" type="parTrans" cxnId="{E83EE28E-20A2-4122-8106-5EDE52B103D5}">
      <dgm:prSet/>
      <dgm:spPr/>
      <dgm:t>
        <a:bodyPr/>
        <a:lstStyle/>
        <a:p>
          <a:endParaRPr lang="ru-RU"/>
        </a:p>
      </dgm:t>
    </dgm:pt>
    <dgm:pt modelId="{29E279B0-1852-4302-88AE-C65F06848825}" type="sibTrans" cxnId="{E83EE28E-20A2-4122-8106-5EDE52B103D5}">
      <dgm:prSet/>
      <dgm:spPr/>
      <dgm:t>
        <a:bodyPr/>
        <a:lstStyle/>
        <a:p>
          <a:endParaRPr lang="ru-RU"/>
        </a:p>
      </dgm:t>
    </dgm:pt>
    <dgm:pt modelId="{955A99EA-B982-41BF-B8B5-4F31753EC8F2}">
      <dgm:prSet phldrT="[Текст]" custT="1"/>
      <dgm:spPr/>
      <dgm:t>
        <a:bodyPr/>
        <a:lstStyle/>
        <a:p>
          <a:r>
            <a:rPr lang="uk-UA" sz="1200" dirty="0" smtClean="0"/>
            <a:t>Навички використання інформаційних та комунікаційних технологій. </a:t>
          </a:r>
          <a:endParaRPr lang="ru-RU" sz="1200" dirty="0"/>
        </a:p>
      </dgm:t>
    </dgm:pt>
    <dgm:pt modelId="{26CF2CCC-61A8-4F55-96C3-DD681E4D3322}" type="parTrans" cxnId="{5A3F95B6-F246-46BB-B7C3-D4F64DC0CE3C}">
      <dgm:prSet/>
      <dgm:spPr/>
      <dgm:t>
        <a:bodyPr/>
        <a:lstStyle/>
        <a:p>
          <a:endParaRPr lang="ru-RU"/>
        </a:p>
      </dgm:t>
    </dgm:pt>
    <dgm:pt modelId="{9D231553-F146-420F-AD0D-16A62B2BB248}" type="sibTrans" cxnId="{5A3F95B6-F246-46BB-B7C3-D4F64DC0CE3C}">
      <dgm:prSet/>
      <dgm:spPr/>
      <dgm:t>
        <a:bodyPr/>
        <a:lstStyle/>
        <a:p>
          <a:endParaRPr lang="ru-RU"/>
        </a:p>
      </dgm:t>
    </dgm:pt>
    <dgm:pt modelId="{17D04685-ECB2-4FC1-82ED-768819C74F47}">
      <dgm:prSet phldrT="[Текст]" custT="1"/>
      <dgm:spPr/>
      <dgm:t>
        <a:bodyPr/>
        <a:lstStyle/>
        <a:p>
          <a:r>
            <a:rPr lang="uk-UA" sz="1600" dirty="0" smtClean="0"/>
            <a:t>Програмні результати</a:t>
          </a:r>
          <a:endParaRPr lang="ru-RU" sz="1600" dirty="0"/>
        </a:p>
      </dgm:t>
    </dgm:pt>
    <dgm:pt modelId="{531347FF-93C0-4E07-9726-2D85215AE6A6}" type="parTrans" cxnId="{B69550D0-FDF7-40AD-9F5C-87261CEBB393}">
      <dgm:prSet/>
      <dgm:spPr/>
      <dgm:t>
        <a:bodyPr/>
        <a:lstStyle/>
        <a:p>
          <a:endParaRPr lang="ru-RU"/>
        </a:p>
      </dgm:t>
    </dgm:pt>
    <dgm:pt modelId="{33C9BFB1-C902-44AE-8887-308AE9997A76}" type="sibTrans" cxnId="{B69550D0-FDF7-40AD-9F5C-87261CEBB393}">
      <dgm:prSet/>
      <dgm:spPr/>
      <dgm:t>
        <a:bodyPr/>
        <a:lstStyle/>
        <a:p>
          <a:endParaRPr lang="ru-RU"/>
        </a:p>
      </dgm:t>
    </dgm:pt>
    <dgm:pt modelId="{ACE23462-9DC5-40E9-AB61-F5031EC044D8}">
      <dgm:prSet phldrT="[Текст]"/>
      <dgm:spPr/>
      <dgm:t>
        <a:bodyPr/>
        <a:lstStyle/>
        <a:p>
          <a:endParaRPr lang="ru-RU" dirty="0"/>
        </a:p>
      </dgm:t>
    </dgm:pt>
    <dgm:pt modelId="{BAC4E7CA-4D06-40B9-8847-F8353624A9C4}" type="parTrans" cxnId="{70758D88-AAFD-42B7-8B10-83FE48FDAC23}">
      <dgm:prSet/>
      <dgm:spPr/>
      <dgm:t>
        <a:bodyPr/>
        <a:lstStyle/>
        <a:p>
          <a:endParaRPr lang="ru-RU"/>
        </a:p>
      </dgm:t>
    </dgm:pt>
    <dgm:pt modelId="{F5FB26AE-4B74-40B3-A07C-BBD65226A219}" type="sibTrans" cxnId="{70758D88-AAFD-42B7-8B10-83FE48FDAC23}">
      <dgm:prSet/>
      <dgm:spPr/>
      <dgm:t>
        <a:bodyPr/>
        <a:lstStyle/>
        <a:p>
          <a:endParaRPr lang="ru-RU"/>
        </a:p>
      </dgm:t>
    </dgm:pt>
    <dgm:pt modelId="{2F765EF8-8090-4156-B75B-356E1AA2D271}">
      <dgm:prSet/>
      <dgm:spPr/>
      <dgm:t>
        <a:bodyPr/>
        <a:lstStyle/>
        <a:p>
          <a:r>
            <a:rPr lang="uk-UA" b="0" dirty="0" smtClean="0"/>
            <a:t>Володіти навичками самоаналізу (самоконтролю), бути зрозумілим для представників інших бізнес-культур та професійних груп різного рівня (з фахівцями з інших галузей знань/видів діяльності) на засадах цінування різноманітності, </a:t>
          </a:r>
          <a:r>
            <a:rPr lang="uk-UA" b="0" dirty="0" err="1" smtClean="0"/>
            <a:t>мультикультурності</a:t>
          </a:r>
          <a:r>
            <a:rPr lang="uk-UA" b="0" dirty="0" smtClean="0"/>
            <a:t>, толерантності та поваги до них. </a:t>
          </a:r>
          <a:endParaRPr lang="ru-RU" b="1" dirty="0"/>
        </a:p>
      </dgm:t>
    </dgm:pt>
    <dgm:pt modelId="{46E6A96D-E7CA-4C04-9AC4-166884241765}" type="parTrans" cxnId="{7379C223-D385-4705-AF1D-2B71017B6B72}">
      <dgm:prSet/>
      <dgm:spPr/>
      <dgm:t>
        <a:bodyPr/>
        <a:lstStyle/>
        <a:p>
          <a:endParaRPr lang="ru-RU"/>
        </a:p>
      </dgm:t>
    </dgm:pt>
    <dgm:pt modelId="{51958DD2-8F43-4199-B070-56C2A835677C}" type="sibTrans" cxnId="{7379C223-D385-4705-AF1D-2B71017B6B72}">
      <dgm:prSet/>
      <dgm:spPr/>
      <dgm:t>
        <a:bodyPr/>
        <a:lstStyle/>
        <a:p>
          <a:endParaRPr lang="ru-RU"/>
        </a:p>
      </dgm:t>
    </dgm:pt>
    <dgm:pt modelId="{6EEE3CAF-9EE1-4AD4-86A1-D2D2577AED49}">
      <dgm:prSet custT="1"/>
      <dgm:spPr/>
      <dgm:t>
        <a:bodyPr/>
        <a:lstStyle/>
        <a:p>
          <a:r>
            <a:rPr lang="uk-UA" sz="1200" b="0" dirty="0" smtClean="0"/>
            <a:t>Знання та розуміння предметної області та розуміння професійної діяльності.</a:t>
          </a:r>
          <a:endParaRPr lang="ru-RU" sz="1200" b="0" dirty="0"/>
        </a:p>
      </dgm:t>
    </dgm:pt>
    <dgm:pt modelId="{7AFC3816-FF7E-44F2-8388-B8427ADF1FB4}" type="parTrans" cxnId="{B3731D89-ECCA-4AE0-B7B9-31C0471D7207}">
      <dgm:prSet/>
      <dgm:spPr/>
      <dgm:t>
        <a:bodyPr/>
        <a:lstStyle/>
        <a:p>
          <a:endParaRPr lang="ru-RU"/>
        </a:p>
      </dgm:t>
    </dgm:pt>
    <dgm:pt modelId="{3A012797-F488-44DC-B718-016DB67CB00E}" type="sibTrans" cxnId="{B3731D89-ECCA-4AE0-B7B9-31C0471D7207}">
      <dgm:prSet/>
      <dgm:spPr/>
      <dgm:t>
        <a:bodyPr/>
        <a:lstStyle/>
        <a:p>
          <a:endParaRPr lang="ru-RU"/>
        </a:p>
      </dgm:t>
    </dgm:pt>
    <dgm:pt modelId="{A122A699-252C-47EE-8E62-D081DAD8BDD7}">
      <dgm:prSet custT="1"/>
      <dgm:spPr/>
      <dgm:t>
        <a:bodyPr/>
        <a:lstStyle/>
        <a:p>
          <a:r>
            <a:rPr lang="uk-UA" sz="1200" dirty="0" smtClean="0"/>
            <a:t>Здатність визначати функціональні особливості, характер, рівень та ступінь взаємозв’язків між суб’єктами міжнародних економічних відносин різного рівня та налагоджувати комунікації між ними. </a:t>
          </a:r>
          <a:endParaRPr lang="ru-RU" sz="1200" dirty="0"/>
        </a:p>
      </dgm:t>
    </dgm:pt>
    <dgm:pt modelId="{640B9783-1958-4CC1-8D1B-B053E0EA14EF}" type="parTrans" cxnId="{44F69990-2555-419E-A92D-FD10486C1175}">
      <dgm:prSet/>
      <dgm:spPr/>
      <dgm:t>
        <a:bodyPr/>
        <a:lstStyle/>
        <a:p>
          <a:endParaRPr lang="ru-RU"/>
        </a:p>
      </dgm:t>
    </dgm:pt>
    <dgm:pt modelId="{0128712F-5ED7-4474-972C-3B9DB9B61B44}" type="sibTrans" cxnId="{44F69990-2555-419E-A92D-FD10486C1175}">
      <dgm:prSet/>
      <dgm:spPr/>
      <dgm:t>
        <a:bodyPr/>
        <a:lstStyle/>
        <a:p>
          <a:endParaRPr lang="ru-RU"/>
        </a:p>
      </dgm:t>
    </dgm:pt>
    <dgm:pt modelId="{DA0938C5-62DC-43B0-9FC2-F247DFFEDA6D}">
      <dgm:prSet/>
      <dgm:spPr/>
      <dgm:t>
        <a:bodyPr/>
        <a:lstStyle/>
        <a:p>
          <a:r>
            <a:rPr lang="uk-UA" b="0" dirty="0" smtClean="0"/>
            <a:t>. Планувати, організовувати, мотивувати, оцінювати та підвищувати результативність колективної праці, здійснювати дослідження в групі під керівництвом лідера, з урахуванням вимог та особливостей сьогодення в умовах обмеженості часу. </a:t>
          </a:r>
          <a:endParaRPr lang="ru-RU" b="1" dirty="0"/>
        </a:p>
      </dgm:t>
    </dgm:pt>
    <dgm:pt modelId="{2293E292-B567-4A47-938C-C914459F4340}" type="parTrans" cxnId="{723E144F-CAF2-4863-BF87-BC90CD13B200}">
      <dgm:prSet/>
      <dgm:spPr/>
      <dgm:t>
        <a:bodyPr/>
        <a:lstStyle/>
        <a:p>
          <a:endParaRPr lang="ru-RU"/>
        </a:p>
      </dgm:t>
    </dgm:pt>
    <dgm:pt modelId="{B0EF545C-524D-45B7-8ECF-8EF276C6978F}" type="sibTrans" cxnId="{723E144F-CAF2-4863-BF87-BC90CD13B200}">
      <dgm:prSet/>
      <dgm:spPr/>
      <dgm:t>
        <a:bodyPr/>
        <a:lstStyle/>
        <a:p>
          <a:endParaRPr lang="ru-RU"/>
        </a:p>
      </dgm:t>
    </dgm:pt>
    <dgm:pt modelId="{EB9EFD26-8E2F-4F16-B626-0DFAE41E68A4}">
      <dgm:prSet/>
      <dgm:spPr/>
      <dgm:t>
        <a:bodyPr/>
        <a:lstStyle/>
        <a:p>
          <a:r>
            <a:rPr lang="uk-UA" b="0" dirty="0" smtClean="0"/>
            <a:t>Застосовувати набуті теоретичні знання для розв’язання практичних завдань та змістовно інтерпретувати отримані результати. ПРН 11. Обґрунтовувати власну думку щодо конкретних умов реалізації форм міжнародних економічних відносин на </a:t>
          </a:r>
          <a:r>
            <a:rPr lang="uk-UA" b="0" dirty="0" err="1" smtClean="0"/>
            <a:t>мега-</a:t>
          </a:r>
          <a:r>
            <a:rPr lang="uk-UA" b="0" dirty="0" smtClean="0"/>
            <a:t>, </a:t>
          </a:r>
          <a:r>
            <a:rPr lang="uk-UA" b="0" dirty="0" err="1" smtClean="0"/>
            <a:t>макро-</a:t>
          </a:r>
          <a:r>
            <a:rPr lang="uk-UA" b="0" dirty="0" smtClean="0"/>
            <a:t>, </a:t>
          </a:r>
          <a:r>
            <a:rPr lang="uk-UA" b="0" dirty="0" err="1" smtClean="0"/>
            <a:t>мезо-</a:t>
          </a:r>
          <a:r>
            <a:rPr lang="uk-UA" b="0" dirty="0" smtClean="0"/>
            <a:t> і </a:t>
          </a:r>
          <a:r>
            <a:rPr lang="uk-UA" b="0" dirty="0" err="1" smtClean="0"/>
            <a:t>мікрорівнях</a:t>
          </a:r>
          <a:r>
            <a:rPr lang="uk-UA" b="0" dirty="0" smtClean="0"/>
            <a:t>. </a:t>
          </a:r>
          <a:endParaRPr lang="ru-RU" b="1" dirty="0"/>
        </a:p>
      </dgm:t>
    </dgm:pt>
    <dgm:pt modelId="{C5895C79-4281-4BBA-8E53-56E581D6F7E4}" type="parTrans" cxnId="{CECF7BBA-6383-4229-AA0F-461EF8FE55A4}">
      <dgm:prSet/>
      <dgm:spPr/>
      <dgm:t>
        <a:bodyPr/>
        <a:lstStyle/>
        <a:p>
          <a:endParaRPr lang="ru-RU"/>
        </a:p>
      </dgm:t>
    </dgm:pt>
    <dgm:pt modelId="{8DE8ED99-BD52-498F-A1D8-BBE87AFB7692}" type="sibTrans" cxnId="{CECF7BBA-6383-4229-AA0F-461EF8FE55A4}">
      <dgm:prSet/>
      <dgm:spPr/>
      <dgm:t>
        <a:bodyPr/>
        <a:lstStyle/>
        <a:p>
          <a:endParaRPr lang="ru-RU"/>
        </a:p>
      </dgm:t>
    </dgm:pt>
    <dgm:pt modelId="{5E44BAA4-65B5-4196-9A59-E6BBFEF3A1AF}">
      <dgm:prSet/>
      <dgm:spPr/>
      <dgm:t>
        <a:bodyPr/>
        <a:lstStyle/>
        <a:p>
          <a:r>
            <a:rPr lang="uk-UA" b="0" dirty="0" smtClean="0"/>
            <a:t>Визначати функціональні особливості, характер, рівень та ступінь взаємозв’язків між суб’єктами міжнародних економічних відносин різного рівня та налагоджувати комунікації між ними. </a:t>
          </a:r>
          <a:endParaRPr lang="ru-RU" b="1" dirty="0"/>
        </a:p>
      </dgm:t>
    </dgm:pt>
    <dgm:pt modelId="{65A6D03A-9083-4235-87F0-AAD701CDD09F}" type="parTrans" cxnId="{2F8718E8-D860-4B79-8583-2A42CCA41370}">
      <dgm:prSet/>
      <dgm:spPr/>
      <dgm:t>
        <a:bodyPr/>
        <a:lstStyle/>
        <a:p>
          <a:endParaRPr lang="ru-RU"/>
        </a:p>
      </dgm:t>
    </dgm:pt>
    <dgm:pt modelId="{212EF5BD-593C-4E07-9347-899D14B4AEF7}" type="sibTrans" cxnId="{2F8718E8-D860-4B79-8583-2A42CCA41370}">
      <dgm:prSet/>
      <dgm:spPr/>
      <dgm:t>
        <a:bodyPr/>
        <a:lstStyle/>
        <a:p>
          <a:endParaRPr lang="ru-RU"/>
        </a:p>
      </dgm:t>
    </dgm:pt>
    <dgm:pt modelId="{E467DE08-4873-4004-B112-4B2557428B2B}">
      <dgm:prSet/>
      <dgm:spPr/>
      <dgm:t>
        <a:bodyPr/>
        <a:lstStyle/>
        <a:p>
          <a:r>
            <a:rPr lang="uk-UA" b="0" dirty="0" smtClean="0"/>
            <a:t>Демонструвати знання про стан досліджень міжнародних економічних відносин та світового господарства у міждисциплінарному поєднанні із політичними, юридичними, природничими науками. </a:t>
          </a:r>
          <a:endParaRPr lang="ru-RU" b="1" dirty="0"/>
        </a:p>
      </dgm:t>
    </dgm:pt>
    <dgm:pt modelId="{BB8F56CB-927D-4379-80FF-4979F4904197}" type="parTrans" cxnId="{FEB0BC2E-2C73-455B-9B93-A942BB747B9B}">
      <dgm:prSet/>
      <dgm:spPr/>
      <dgm:t>
        <a:bodyPr/>
        <a:lstStyle/>
        <a:p>
          <a:endParaRPr lang="ru-RU"/>
        </a:p>
      </dgm:t>
    </dgm:pt>
    <dgm:pt modelId="{CDED4CAF-359A-4474-8CBE-525E8633F7E0}" type="sibTrans" cxnId="{FEB0BC2E-2C73-455B-9B93-A942BB747B9B}">
      <dgm:prSet/>
      <dgm:spPr/>
      <dgm:t>
        <a:bodyPr/>
        <a:lstStyle/>
        <a:p>
          <a:endParaRPr lang="ru-RU"/>
        </a:p>
      </dgm:t>
    </dgm:pt>
    <dgm:pt modelId="{CF390F56-4B76-43C1-BC86-8B4524D17C7A}">
      <dgm:prSet/>
      <dgm:spPr/>
      <dgm:t>
        <a:bodyPr/>
        <a:lstStyle/>
        <a:p>
          <a:r>
            <a:rPr lang="uk-UA" b="0" dirty="0" smtClean="0"/>
            <a:t>Визначати причини, типи та характер міжнародних конфліктів і суперечок, обґрунтовувати і застосовувати економічні, юридичні та дипломатичні методи і засоби їх вирішення на міжнародному рівні, відстоюючи національні інтереси України. </a:t>
          </a:r>
          <a:endParaRPr lang="ru-RU" b="1" dirty="0"/>
        </a:p>
      </dgm:t>
    </dgm:pt>
    <dgm:pt modelId="{B0B5BFED-3001-433C-9C53-31BB920DD249}" type="parTrans" cxnId="{F9AF7CA0-6442-410F-8E6F-238DE2EBFF24}">
      <dgm:prSet/>
      <dgm:spPr/>
      <dgm:t>
        <a:bodyPr/>
        <a:lstStyle/>
        <a:p>
          <a:endParaRPr lang="ru-RU"/>
        </a:p>
      </dgm:t>
    </dgm:pt>
    <dgm:pt modelId="{24D559D5-2213-4ABA-A4D0-8C76A3C6F94D}" type="sibTrans" cxnId="{F9AF7CA0-6442-410F-8E6F-238DE2EBFF24}">
      <dgm:prSet/>
      <dgm:spPr/>
      <dgm:t>
        <a:bodyPr/>
        <a:lstStyle/>
        <a:p>
          <a:endParaRPr lang="ru-RU"/>
        </a:p>
      </dgm:t>
    </dgm:pt>
    <dgm:pt modelId="{53D69BB9-47CA-4FF9-91E2-DDB4EDA839A3}">
      <dgm:prSet/>
      <dgm:spPr/>
      <dgm:t>
        <a:bodyPr/>
        <a:lstStyle/>
        <a:p>
          <a:r>
            <a:rPr lang="uk-UA" b="0" dirty="0" smtClean="0"/>
            <a:t>Відстоювати національні інтереси України з урахуванням </a:t>
          </a:r>
          <a:r>
            <a:rPr lang="uk-UA" b="0" dirty="0" err="1" smtClean="0"/>
            <a:t>безпекової</a:t>
          </a:r>
          <a:r>
            <a:rPr lang="uk-UA" b="0" dirty="0" smtClean="0"/>
            <a:t> компоненти міжнародних економічних відносин. </a:t>
          </a:r>
          <a:endParaRPr lang="ru-RU" b="1" dirty="0"/>
        </a:p>
      </dgm:t>
    </dgm:pt>
    <dgm:pt modelId="{9569B120-A298-4724-8C88-42B272A0CFEC}" type="parTrans" cxnId="{8A929FDC-1AD7-405B-8C21-BCCC5C5609E7}">
      <dgm:prSet/>
      <dgm:spPr/>
      <dgm:t>
        <a:bodyPr/>
        <a:lstStyle/>
        <a:p>
          <a:endParaRPr lang="ru-RU"/>
        </a:p>
      </dgm:t>
    </dgm:pt>
    <dgm:pt modelId="{543A3CC3-17FA-4333-A4B1-252AD0C48AE9}" type="sibTrans" cxnId="{8A929FDC-1AD7-405B-8C21-BCCC5C5609E7}">
      <dgm:prSet/>
      <dgm:spPr/>
      <dgm:t>
        <a:bodyPr/>
        <a:lstStyle/>
        <a:p>
          <a:endParaRPr lang="ru-RU"/>
        </a:p>
      </dgm:t>
    </dgm:pt>
    <dgm:pt modelId="{CD62258E-EF7A-4F83-B6C0-86CDC49E2B86}">
      <dgm:prSet/>
      <dgm:spPr/>
      <dgm:t>
        <a:bodyPr/>
        <a:lstStyle/>
        <a:p>
          <a:r>
            <a:rPr lang="uk-UA" b="0" dirty="0" smtClean="0"/>
            <a:t>Розуміти і мати навички з ведення ділового протоколу та ділового етикету у сфері міжнародних економічних відносин, враховуючи особливості міжкультурного спілкування на професійному та соціальному рівнях, як державною так і іноземними мовами. </a:t>
          </a:r>
          <a:endParaRPr lang="ru-RU" b="1" dirty="0"/>
        </a:p>
      </dgm:t>
    </dgm:pt>
    <dgm:pt modelId="{6AF3F666-3450-46B7-96AE-4BB917D1AB7D}" type="parTrans" cxnId="{8C88B994-F1E8-4408-807E-7892457E0DE7}">
      <dgm:prSet/>
      <dgm:spPr/>
      <dgm:t>
        <a:bodyPr/>
        <a:lstStyle/>
        <a:p>
          <a:endParaRPr lang="ru-RU"/>
        </a:p>
      </dgm:t>
    </dgm:pt>
    <dgm:pt modelId="{3E02F375-D750-4052-9450-FC549B153376}" type="sibTrans" cxnId="{8C88B994-F1E8-4408-807E-7892457E0DE7}">
      <dgm:prSet/>
      <dgm:spPr/>
      <dgm:t>
        <a:bodyPr/>
        <a:lstStyle/>
        <a:p>
          <a:endParaRPr lang="ru-RU"/>
        </a:p>
      </dgm:t>
    </dgm:pt>
    <dgm:pt modelId="{5266995F-F3FB-4E1B-8592-55ECC71463CE}">
      <dgm:prSet/>
      <dgm:spPr/>
      <dgm:t>
        <a:bodyPr/>
        <a:lstStyle/>
        <a:p>
          <a:r>
            <a:rPr lang="uk-UA" dirty="0" smtClean="0"/>
            <a:t>Презентувати результати дослідження на базі яких, розробляються рекомендації та заходи з адаптації до змін міжнародного середовища.</a:t>
          </a:r>
          <a:endParaRPr lang="ru-RU" b="1" dirty="0"/>
        </a:p>
      </dgm:t>
    </dgm:pt>
    <dgm:pt modelId="{EA2504CD-76A5-497F-81B8-2BC247C9BEA9}" type="parTrans" cxnId="{30A826AA-2FCF-41CB-AF7F-FC55C9CA4F1C}">
      <dgm:prSet/>
      <dgm:spPr/>
      <dgm:t>
        <a:bodyPr/>
        <a:lstStyle/>
        <a:p>
          <a:endParaRPr lang="ru-RU"/>
        </a:p>
      </dgm:t>
    </dgm:pt>
    <dgm:pt modelId="{D1C00202-04C6-49C5-9D63-CF4047761161}" type="sibTrans" cxnId="{30A826AA-2FCF-41CB-AF7F-FC55C9CA4F1C}">
      <dgm:prSet/>
      <dgm:spPr/>
      <dgm:t>
        <a:bodyPr/>
        <a:lstStyle/>
        <a:p>
          <a:endParaRPr lang="ru-RU"/>
        </a:p>
      </dgm:t>
    </dgm:pt>
    <dgm:pt modelId="{229221AA-FD33-46BA-BF14-6E477EDD12DC}">
      <dgm:prSet phldrT="[Текст]" custT="1"/>
      <dgm:spPr/>
      <dgm:t>
        <a:bodyPr/>
        <a:lstStyle/>
        <a:p>
          <a:r>
            <a:rPr lang="uk-UA" sz="1200" dirty="0" smtClean="0"/>
            <a:t>Здатність працювати в команді. </a:t>
          </a:r>
          <a:endParaRPr lang="ru-RU" sz="1200" dirty="0"/>
        </a:p>
      </dgm:t>
    </dgm:pt>
    <dgm:pt modelId="{F49F7830-AF1C-411D-B8ED-EC8C532760FA}" type="parTrans" cxnId="{FAB21FE6-D447-45E1-AC22-5A876504C410}">
      <dgm:prSet/>
      <dgm:spPr/>
      <dgm:t>
        <a:bodyPr/>
        <a:lstStyle/>
        <a:p>
          <a:endParaRPr lang="ru-RU"/>
        </a:p>
      </dgm:t>
    </dgm:pt>
    <dgm:pt modelId="{56DF1402-8A0D-4CAC-B03C-AFE26700D6A1}" type="sibTrans" cxnId="{FAB21FE6-D447-45E1-AC22-5A876504C410}">
      <dgm:prSet/>
      <dgm:spPr/>
      <dgm:t>
        <a:bodyPr/>
        <a:lstStyle/>
        <a:p>
          <a:endParaRPr lang="ru-RU"/>
        </a:p>
      </dgm:t>
    </dgm:pt>
    <dgm:pt modelId="{CB14C6B6-A153-4E12-BB3E-40C6B74B9EFB}">
      <dgm:prSet custT="1"/>
      <dgm:spPr/>
      <dgm:t>
        <a:bodyPr/>
        <a:lstStyle/>
        <a:p>
          <a:r>
            <a:rPr lang="uk-UA" sz="1200" b="0" dirty="0" smtClean="0"/>
            <a:t>Здатність використовувати базові категорії та новітні теорії, концепції, технології і методи у сфері міжнародних економічних відносин з урахуванням їх основних форм, застосовувати теоретичні знання щодо функціонування та розвитку міжнародних економічних відносин. </a:t>
          </a:r>
          <a:endParaRPr lang="ru-RU" sz="1200" dirty="0"/>
        </a:p>
      </dgm:t>
    </dgm:pt>
    <dgm:pt modelId="{F9CFCF77-70AC-4739-8AF7-0EE3C3F88242}" type="parTrans" cxnId="{F54D9166-5296-4974-86A3-BEE234BECD25}">
      <dgm:prSet/>
      <dgm:spPr/>
      <dgm:t>
        <a:bodyPr/>
        <a:lstStyle/>
        <a:p>
          <a:endParaRPr lang="ru-RU"/>
        </a:p>
      </dgm:t>
    </dgm:pt>
    <dgm:pt modelId="{0FAE8C0D-EB95-485C-B4D9-773AD449E243}" type="sibTrans" cxnId="{F54D9166-5296-4974-86A3-BEE234BECD25}">
      <dgm:prSet/>
      <dgm:spPr/>
      <dgm:t>
        <a:bodyPr/>
        <a:lstStyle/>
        <a:p>
          <a:endParaRPr lang="ru-RU"/>
        </a:p>
      </dgm:t>
    </dgm:pt>
    <dgm:pt modelId="{8091E1D2-7A32-4784-8319-654D1C5791FD}">
      <dgm:prSet custT="1"/>
      <dgm:spPr/>
      <dgm:t>
        <a:bodyPr/>
        <a:lstStyle/>
        <a:p>
          <a:r>
            <a:rPr lang="uk-UA" sz="1200" b="0" dirty="0" smtClean="0"/>
            <a:t>Здатність обґрунтовувати особливості реалізації форм міжнародних економічних відносин на </a:t>
          </a:r>
          <a:r>
            <a:rPr lang="uk-UA" sz="1200" b="0" dirty="0" err="1" smtClean="0"/>
            <a:t>мега-</a:t>
          </a:r>
          <a:r>
            <a:rPr lang="uk-UA" sz="1200" b="0" dirty="0" smtClean="0"/>
            <a:t>, </a:t>
          </a:r>
          <a:r>
            <a:rPr lang="uk-UA" sz="1200" b="0" dirty="0" err="1" smtClean="0"/>
            <a:t>макро-</a:t>
          </a:r>
          <a:r>
            <a:rPr lang="uk-UA" sz="1200" b="0" dirty="0" smtClean="0"/>
            <a:t>, </a:t>
          </a:r>
          <a:r>
            <a:rPr lang="uk-UA" sz="1200" b="0" dirty="0" err="1" smtClean="0"/>
            <a:t>мезо-</a:t>
          </a:r>
          <a:r>
            <a:rPr lang="uk-UA" sz="1200" b="0" dirty="0" smtClean="0"/>
            <a:t> і </a:t>
          </a:r>
          <a:r>
            <a:rPr lang="uk-UA" sz="1200" b="0" dirty="0" err="1" smtClean="0"/>
            <a:t>мікрорівнях</a:t>
          </a:r>
          <a:r>
            <a:rPr lang="uk-UA" sz="1200" b="0" dirty="0" smtClean="0"/>
            <a:t>. </a:t>
          </a:r>
          <a:endParaRPr lang="ru-RU" sz="1200" dirty="0"/>
        </a:p>
      </dgm:t>
    </dgm:pt>
    <dgm:pt modelId="{CE1C421F-B584-4358-9E12-29D21B222FB1}" type="parTrans" cxnId="{BB8F4E02-F1CF-45AC-A490-35DCB8A82BF6}">
      <dgm:prSet/>
      <dgm:spPr/>
      <dgm:t>
        <a:bodyPr/>
        <a:lstStyle/>
        <a:p>
          <a:endParaRPr lang="ru-RU"/>
        </a:p>
      </dgm:t>
    </dgm:pt>
    <dgm:pt modelId="{BF8E3472-E0B4-4450-8DA4-567548B42B3B}" type="sibTrans" cxnId="{BB8F4E02-F1CF-45AC-A490-35DCB8A82BF6}">
      <dgm:prSet/>
      <dgm:spPr/>
      <dgm:t>
        <a:bodyPr/>
        <a:lstStyle/>
        <a:p>
          <a:endParaRPr lang="ru-RU"/>
        </a:p>
      </dgm:t>
    </dgm:pt>
    <dgm:pt modelId="{28E609DF-B7AE-4A5E-B939-87476653C313}" type="pres">
      <dgm:prSet presAssocID="{677C177C-CC37-489F-8828-B146C86DB34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5D219E1-BA3C-4219-BCEA-587EC37EC949}" type="pres">
      <dgm:prSet presAssocID="{A5B0D508-9BD5-4180-8A7D-89CC161620E9}" presName="composite" presStyleCnt="0"/>
      <dgm:spPr/>
    </dgm:pt>
    <dgm:pt modelId="{211203FF-9CA5-4DA6-99F1-C4E19E9A283D}" type="pres">
      <dgm:prSet presAssocID="{A5B0D508-9BD5-4180-8A7D-89CC161620E9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A29C3B-1927-46A9-B04E-10D0EE1E8148}" type="pres">
      <dgm:prSet presAssocID="{A5B0D508-9BD5-4180-8A7D-89CC161620E9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6C0B5A-59CC-4289-AF01-BE4B4A203DAE}" type="pres">
      <dgm:prSet presAssocID="{29E279B0-1852-4302-88AE-C65F06848825}" presName="space" presStyleCnt="0"/>
      <dgm:spPr/>
    </dgm:pt>
    <dgm:pt modelId="{2B05CA0D-F124-4FA6-9411-FC8A24A99229}" type="pres">
      <dgm:prSet presAssocID="{17D04685-ECB2-4FC1-82ED-768819C74F47}" presName="composite" presStyleCnt="0"/>
      <dgm:spPr/>
    </dgm:pt>
    <dgm:pt modelId="{5C300248-F532-4DD9-9FC2-BD154E5CC705}" type="pres">
      <dgm:prSet presAssocID="{17D04685-ECB2-4FC1-82ED-768819C74F47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F811A6-A48D-4D2E-AC1E-F7FED23DC4B6}" type="pres">
      <dgm:prSet presAssocID="{17D04685-ECB2-4FC1-82ED-768819C74F47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A1F73F8-C3F9-406F-A56A-ADCA740FC290}" type="presOf" srcId="{5266995F-F3FB-4E1B-8592-55ECC71463CE}" destId="{A3F811A6-A48D-4D2E-AC1E-F7FED23DC4B6}" srcOrd="0" destOrd="9" presId="urn:microsoft.com/office/officeart/2005/8/layout/hList1"/>
    <dgm:cxn modelId="{38A10117-72F7-46A8-ADA8-F116CC0C8271}" type="presOf" srcId="{229221AA-FD33-46BA-BF14-6E477EDD12DC}" destId="{E6A29C3B-1927-46A9-B04E-10D0EE1E8148}" srcOrd="0" destOrd="1" presId="urn:microsoft.com/office/officeart/2005/8/layout/hList1"/>
    <dgm:cxn modelId="{FB0801B7-B090-4E80-8FF6-52926BDC5ED8}" type="presOf" srcId="{5E44BAA4-65B5-4196-9A59-E6BBFEF3A1AF}" destId="{A3F811A6-A48D-4D2E-AC1E-F7FED23DC4B6}" srcOrd="0" destOrd="4" presId="urn:microsoft.com/office/officeart/2005/8/layout/hList1"/>
    <dgm:cxn modelId="{F54D9166-5296-4974-86A3-BEE234BECD25}" srcId="{A5B0D508-9BD5-4180-8A7D-89CC161620E9}" destId="{CB14C6B6-A153-4E12-BB3E-40C6B74B9EFB}" srcOrd="3" destOrd="0" parTransId="{F9CFCF77-70AC-4739-8AF7-0EE3C3F88242}" sibTransId="{0FAE8C0D-EB95-485C-B4D9-773AD449E243}"/>
    <dgm:cxn modelId="{3BD3FE79-2496-4A83-9326-DE1C03320D92}" type="presOf" srcId="{955A99EA-B982-41BF-B8B5-4F31753EC8F2}" destId="{E6A29C3B-1927-46A9-B04E-10D0EE1E8148}" srcOrd="0" destOrd="0" presId="urn:microsoft.com/office/officeart/2005/8/layout/hList1"/>
    <dgm:cxn modelId="{762893A0-3614-4A40-BF22-2EABA87570E0}" type="presOf" srcId="{E467DE08-4873-4004-B112-4B2557428B2B}" destId="{A3F811A6-A48D-4D2E-AC1E-F7FED23DC4B6}" srcOrd="0" destOrd="5" presId="urn:microsoft.com/office/officeart/2005/8/layout/hList1"/>
    <dgm:cxn modelId="{8A929FDC-1AD7-405B-8C21-BCCC5C5609E7}" srcId="{17D04685-ECB2-4FC1-82ED-768819C74F47}" destId="{53D69BB9-47CA-4FF9-91E2-DDB4EDA839A3}" srcOrd="7" destOrd="0" parTransId="{9569B120-A298-4724-8C88-42B272A0CFEC}" sibTransId="{543A3CC3-17FA-4333-A4B1-252AD0C48AE9}"/>
    <dgm:cxn modelId="{2F8718E8-D860-4B79-8583-2A42CCA41370}" srcId="{17D04685-ECB2-4FC1-82ED-768819C74F47}" destId="{5E44BAA4-65B5-4196-9A59-E6BBFEF3A1AF}" srcOrd="4" destOrd="0" parTransId="{65A6D03A-9083-4235-87F0-AAD701CDD09F}" sibTransId="{212EF5BD-593C-4E07-9347-899D14B4AEF7}"/>
    <dgm:cxn modelId="{B678A4A0-762C-4ABB-9E97-CFD36A165A95}" type="presOf" srcId="{677C177C-CC37-489F-8828-B146C86DB344}" destId="{28E609DF-B7AE-4A5E-B939-87476653C313}" srcOrd="0" destOrd="0" presId="urn:microsoft.com/office/officeart/2005/8/layout/hList1"/>
    <dgm:cxn modelId="{BB8F4E02-F1CF-45AC-A490-35DCB8A82BF6}" srcId="{A5B0D508-9BD5-4180-8A7D-89CC161620E9}" destId="{8091E1D2-7A32-4784-8319-654D1C5791FD}" srcOrd="4" destOrd="0" parTransId="{CE1C421F-B584-4358-9E12-29D21B222FB1}" sibTransId="{BF8E3472-E0B4-4450-8DA4-567548B42B3B}"/>
    <dgm:cxn modelId="{FEB0BC2E-2C73-455B-9B93-A942BB747B9B}" srcId="{17D04685-ECB2-4FC1-82ED-768819C74F47}" destId="{E467DE08-4873-4004-B112-4B2557428B2B}" srcOrd="5" destOrd="0" parTransId="{BB8F56CB-927D-4379-80FF-4979F4904197}" sibTransId="{CDED4CAF-359A-4474-8CBE-525E8633F7E0}"/>
    <dgm:cxn modelId="{456F64F7-DAA2-443B-8DDB-256A691544C7}" type="presOf" srcId="{ACE23462-9DC5-40E9-AB61-F5031EC044D8}" destId="{A3F811A6-A48D-4D2E-AC1E-F7FED23DC4B6}" srcOrd="0" destOrd="0" presId="urn:microsoft.com/office/officeart/2005/8/layout/hList1"/>
    <dgm:cxn modelId="{6E098DB7-BCBC-4149-AECB-FA000F597B6D}" type="presOf" srcId="{8091E1D2-7A32-4784-8319-654D1C5791FD}" destId="{E6A29C3B-1927-46A9-B04E-10D0EE1E8148}" srcOrd="0" destOrd="4" presId="urn:microsoft.com/office/officeart/2005/8/layout/hList1"/>
    <dgm:cxn modelId="{772A8371-A904-4923-809C-4BEBB62C362E}" type="presOf" srcId="{A5B0D508-9BD5-4180-8A7D-89CC161620E9}" destId="{211203FF-9CA5-4DA6-99F1-C4E19E9A283D}" srcOrd="0" destOrd="0" presId="urn:microsoft.com/office/officeart/2005/8/layout/hList1"/>
    <dgm:cxn modelId="{30A826AA-2FCF-41CB-AF7F-FC55C9CA4F1C}" srcId="{17D04685-ECB2-4FC1-82ED-768819C74F47}" destId="{5266995F-F3FB-4E1B-8592-55ECC71463CE}" srcOrd="9" destOrd="0" parTransId="{EA2504CD-76A5-497F-81B8-2BC247C9BEA9}" sibTransId="{D1C00202-04C6-49C5-9D63-CF4047761161}"/>
    <dgm:cxn modelId="{B3731D89-ECCA-4AE0-B7B9-31C0471D7207}" srcId="{A5B0D508-9BD5-4180-8A7D-89CC161620E9}" destId="{6EEE3CAF-9EE1-4AD4-86A1-D2D2577AED49}" srcOrd="2" destOrd="0" parTransId="{7AFC3816-FF7E-44F2-8388-B8427ADF1FB4}" sibTransId="{3A012797-F488-44DC-B718-016DB67CB00E}"/>
    <dgm:cxn modelId="{44F69990-2555-419E-A92D-FD10486C1175}" srcId="{A5B0D508-9BD5-4180-8A7D-89CC161620E9}" destId="{A122A699-252C-47EE-8E62-D081DAD8BDD7}" srcOrd="5" destOrd="0" parTransId="{640B9783-1958-4CC1-8D1B-B053E0EA14EF}" sibTransId="{0128712F-5ED7-4474-972C-3B9DB9B61B44}"/>
    <dgm:cxn modelId="{B24BD22B-C670-4995-BA15-C66609A65115}" type="presOf" srcId="{DA0938C5-62DC-43B0-9FC2-F247DFFEDA6D}" destId="{A3F811A6-A48D-4D2E-AC1E-F7FED23DC4B6}" srcOrd="0" destOrd="2" presId="urn:microsoft.com/office/officeart/2005/8/layout/hList1"/>
    <dgm:cxn modelId="{FAB21FE6-D447-45E1-AC22-5A876504C410}" srcId="{A5B0D508-9BD5-4180-8A7D-89CC161620E9}" destId="{229221AA-FD33-46BA-BF14-6E477EDD12DC}" srcOrd="1" destOrd="0" parTransId="{F49F7830-AF1C-411D-B8ED-EC8C532760FA}" sibTransId="{56DF1402-8A0D-4CAC-B03C-AFE26700D6A1}"/>
    <dgm:cxn modelId="{DDBF43C5-4CD2-4756-83B4-BAE80348D04F}" type="presOf" srcId="{53D69BB9-47CA-4FF9-91E2-DDB4EDA839A3}" destId="{A3F811A6-A48D-4D2E-AC1E-F7FED23DC4B6}" srcOrd="0" destOrd="7" presId="urn:microsoft.com/office/officeart/2005/8/layout/hList1"/>
    <dgm:cxn modelId="{5A3F95B6-F246-46BB-B7C3-D4F64DC0CE3C}" srcId="{A5B0D508-9BD5-4180-8A7D-89CC161620E9}" destId="{955A99EA-B982-41BF-B8B5-4F31753EC8F2}" srcOrd="0" destOrd="0" parTransId="{26CF2CCC-61A8-4F55-96C3-DD681E4D3322}" sibTransId="{9D231553-F146-420F-AD0D-16A62B2BB248}"/>
    <dgm:cxn modelId="{F9AF7CA0-6442-410F-8E6F-238DE2EBFF24}" srcId="{17D04685-ECB2-4FC1-82ED-768819C74F47}" destId="{CF390F56-4B76-43C1-BC86-8B4524D17C7A}" srcOrd="6" destOrd="0" parTransId="{B0B5BFED-3001-433C-9C53-31BB920DD249}" sibTransId="{24D559D5-2213-4ABA-A4D0-8C76A3C6F94D}"/>
    <dgm:cxn modelId="{CECF7BBA-6383-4229-AA0F-461EF8FE55A4}" srcId="{17D04685-ECB2-4FC1-82ED-768819C74F47}" destId="{EB9EFD26-8E2F-4F16-B626-0DFAE41E68A4}" srcOrd="3" destOrd="0" parTransId="{C5895C79-4281-4BBA-8E53-56E581D6F7E4}" sibTransId="{8DE8ED99-BD52-498F-A1D8-BBE87AFB7692}"/>
    <dgm:cxn modelId="{002CB59F-5CC7-49F3-AF99-E25DFB80F74E}" type="presOf" srcId="{17D04685-ECB2-4FC1-82ED-768819C74F47}" destId="{5C300248-F532-4DD9-9FC2-BD154E5CC705}" srcOrd="0" destOrd="0" presId="urn:microsoft.com/office/officeart/2005/8/layout/hList1"/>
    <dgm:cxn modelId="{8C88B994-F1E8-4408-807E-7892457E0DE7}" srcId="{17D04685-ECB2-4FC1-82ED-768819C74F47}" destId="{CD62258E-EF7A-4F83-B6C0-86CDC49E2B86}" srcOrd="8" destOrd="0" parTransId="{6AF3F666-3450-46B7-96AE-4BB917D1AB7D}" sibTransId="{3E02F375-D750-4052-9450-FC549B153376}"/>
    <dgm:cxn modelId="{6B1FC5EA-E7D7-4F3A-A4DE-3C8CB24D3A73}" type="presOf" srcId="{CD62258E-EF7A-4F83-B6C0-86CDC49E2B86}" destId="{A3F811A6-A48D-4D2E-AC1E-F7FED23DC4B6}" srcOrd="0" destOrd="8" presId="urn:microsoft.com/office/officeart/2005/8/layout/hList1"/>
    <dgm:cxn modelId="{55B62A2B-A287-4B3C-B94C-3ECD08414CAD}" type="presOf" srcId="{A122A699-252C-47EE-8E62-D081DAD8BDD7}" destId="{E6A29C3B-1927-46A9-B04E-10D0EE1E8148}" srcOrd="0" destOrd="5" presId="urn:microsoft.com/office/officeart/2005/8/layout/hList1"/>
    <dgm:cxn modelId="{B69550D0-FDF7-40AD-9F5C-87261CEBB393}" srcId="{677C177C-CC37-489F-8828-B146C86DB344}" destId="{17D04685-ECB2-4FC1-82ED-768819C74F47}" srcOrd="1" destOrd="0" parTransId="{531347FF-93C0-4E07-9726-2D85215AE6A6}" sibTransId="{33C9BFB1-C902-44AE-8887-308AE9997A76}"/>
    <dgm:cxn modelId="{71536D8F-686B-46AE-A3A4-AA10B3FFF5AE}" type="presOf" srcId="{CB14C6B6-A153-4E12-BB3E-40C6B74B9EFB}" destId="{E6A29C3B-1927-46A9-B04E-10D0EE1E8148}" srcOrd="0" destOrd="3" presId="urn:microsoft.com/office/officeart/2005/8/layout/hList1"/>
    <dgm:cxn modelId="{4272D3AA-66B8-4368-BCFA-260C8BB4AA2B}" type="presOf" srcId="{CF390F56-4B76-43C1-BC86-8B4524D17C7A}" destId="{A3F811A6-A48D-4D2E-AC1E-F7FED23DC4B6}" srcOrd="0" destOrd="6" presId="urn:microsoft.com/office/officeart/2005/8/layout/hList1"/>
    <dgm:cxn modelId="{723E144F-CAF2-4863-BF87-BC90CD13B200}" srcId="{17D04685-ECB2-4FC1-82ED-768819C74F47}" destId="{DA0938C5-62DC-43B0-9FC2-F247DFFEDA6D}" srcOrd="2" destOrd="0" parTransId="{2293E292-B567-4A47-938C-C914459F4340}" sibTransId="{B0EF545C-524D-45B7-8ECF-8EF276C6978F}"/>
    <dgm:cxn modelId="{E4E507A4-378E-4A5E-80FC-53C675B1AA59}" type="presOf" srcId="{2F765EF8-8090-4156-B75B-356E1AA2D271}" destId="{A3F811A6-A48D-4D2E-AC1E-F7FED23DC4B6}" srcOrd="0" destOrd="1" presId="urn:microsoft.com/office/officeart/2005/8/layout/hList1"/>
    <dgm:cxn modelId="{EDE57B8A-F745-4268-B3DB-4EFB539D2A12}" type="presOf" srcId="{6EEE3CAF-9EE1-4AD4-86A1-D2D2577AED49}" destId="{E6A29C3B-1927-46A9-B04E-10D0EE1E8148}" srcOrd="0" destOrd="2" presId="urn:microsoft.com/office/officeart/2005/8/layout/hList1"/>
    <dgm:cxn modelId="{7379C223-D385-4705-AF1D-2B71017B6B72}" srcId="{17D04685-ECB2-4FC1-82ED-768819C74F47}" destId="{2F765EF8-8090-4156-B75B-356E1AA2D271}" srcOrd="1" destOrd="0" parTransId="{46E6A96D-E7CA-4C04-9AC4-166884241765}" sibTransId="{51958DD2-8F43-4199-B070-56C2A835677C}"/>
    <dgm:cxn modelId="{79A1D64D-595C-4C06-B531-010C511DC2A2}" type="presOf" srcId="{EB9EFD26-8E2F-4F16-B626-0DFAE41E68A4}" destId="{A3F811A6-A48D-4D2E-AC1E-F7FED23DC4B6}" srcOrd="0" destOrd="3" presId="urn:microsoft.com/office/officeart/2005/8/layout/hList1"/>
    <dgm:cxn modelId="{70758D88-AAFD-42B7-8B10-83FE48FDAC23}" srcId="{17D04685-ECB2-4FC1-82ED-768819C74F47}" destId="{ACE23462-9DC5-40E9-AB61-F5031EC044D8}" srcOrd="0" destOrd="0" parTransId="{BAC4E7CA-4D06-40B9-8847-F8353624A9C4}" sibTransId="{F5FB26AE-4B74-40B3-A07C-BBD65226A219}"/>
    <dgm:cxn modelId="{E83EE28E-20A2-4122-8106-5EDE52B103D5}" srcId="{677C177C-CC37-489F-8828-B146C86DB344}" destId="{A5B0D508-9BD5-4180-8A7D-89CC161620E9}" srcOrd="0" destOrd="0" parTransId="{6AB2AB60-DB1E-430A-AF11-A213556D8649}" sibTransId="{29E279B0-1852-4302-88AE-C65F06848825}"/>
    <dgm:cxn modelId="{BAC29493-23FA-4C75-AEFD-B28123758711}" type="presParOf" srcId="{28E609DF-B7AE-4A5E-B939-87476653C313}" destId="{D5D219E1-BA3C-4219-BCEA-587EC37EC949}" srcOrd="0" destOrd="0" presId="urn:microsoft.com/office/officeart/2005/8/layout/hList1"/>
    <dgm:cxn modelId="{8EF0FC40-FFF9-48A9-AAEE-1ED322EE497A}" type="presParOf" srcId="{D5D219E1-BA3C-4219-BCEA-587EC37EC949}" destId="{211203FF-9CA5-4DA6-99F1-C4E19E9A283D}" srcOrd="0" destOrd="0" presId="urn:microsoft.com/office/officeart/2005/8/layout/hList1"/>
    <dgm:cxn modelId="{FA72ED9A-41DD-4811-B4AF-8665EEB8E046}" type="presParOf" srcId="{D5D219E1-BA3C-4219-BCEA-587EC37EC949}" destId="{E6A29C3B-1927-46A9-B04E-10D0EE1E8148}" srcOrd="1" destOrd="0" presId="urn:microsoft.com/office/officeart/2005/8/layout/hList1"/>
    <dgm:cxn modelId="{1D861E7C-CF40-4F40-9DB9-419FDC427C11}" type="presParOf" srcId="{28E609DF-B7AE-4A5E-B939-87476653C313}" destId="{976C0B5A-59CC-4289-AF01-BE4B4A203DAE}" srcOrd="1" destOrd="0" presId="urn:microsoft.com/office/officeart/2005/8/layout/hList1"/>
    <dgm:cxn modelId="{DADA8E38-DD77-4E01-8EBB-6AB99124F10E}" type="presParOf" srcId="{28E609DF-B7AE-4A5E-B939-87476653C313}" destId="{2B05CA0D-F124-4FA6-9411-FC8A24A99229}" srcOrd="2" destOrd="0" presId="urn:microsoft.com/office/officeart/2005/8/layout/hList1"/>
    <dgm:cxn modelId="{9B6BFFB4-0571-494B-8B7D-29581A08F45D}" type="presParOf" srcId="{2B05CA0D-F124-4FA6-9411-FC8A24A99229}" destId="{5C300248-F532-4DD9-9FC2-BD154E5CC705}" srcOrd="0" destOrd="0" presId="urn:microsoft.com/office/officeart/2005/8/layout/hList1"/>
    <dgm:cxn modelId="{9F8342D6-578B-4020-8377-41A64D6DBAB5}" type="presParOf" srcId="{2B05CA0D-F124-4FA6-9411-FC8A24A99229}" destId="{A3F811A6-A48D-4D2E-AC1E-F7FED23DC4B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DA4DCA4-E2D6-4876-BB68-B095700A7FCC}" type="doc">
      <dgm:prSet loTypeId="urn:microsoft.com/office/officeart/2005/8/layout/vList5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826C7F2-261A-4C2E-A23C-225AF6DDA61C}">
      <dgm:prSet phldrT="[Текст]" custT="1"/>
      <dgm:spPr/>
      <dgm:t>
        <a:bodyPr/>
        <a:lstStyle/>
        <a:p>
          <a:r>
            <a:rPr lang="uk-UA" sz="1400" dirty="0" smtClean="0"/>
            <a:t>Методики дослідження міжнародних ринків</a:t>
          </a:r>
          <a:endParaRPr lang="ru-RU" sz="1400" dirty="0"/>
        </a:p>
      </dgm:t>
    </dgm:pt>
    <dgm:pt modelId="{94BF4385-AD01-401B-B506-67517E4D0BDA}" type="parTrans" cxnId="{6CC1E6C2-6B2B-4DFB-8097-CC5E35831A18}">
      <dgm:prSet/>
      <dgm:spPr/>
      <dgm:t>
        <a:bodyPr/>
        <a:lstStyle/>
        <a:p>
          <a:endParaRPr lang="ru-RU"/>
        </a:p>
      </dgm:t>
    </dgm:pt>
    <dgm:pt modelId="{78E06EAC-9983-404F-B03E-3FB22BC3D4FF}" type="sibTrans" cxnId="{6CC1E6C2-6B2B-4DFB-8097-CC5E35831A18}">
      <dgm:prSet/>
      <dgm:spPr/>
      <dgm:t>
        <a:bodyPr/>
        <a:lstStyle/>
        <a:p>
          <a:endParaRPr lang="ru-RU"/>
        </a:p>
      </dgm:t>
    </dgm:pt>
    <dgm:pt modelId="{58AAF40F-A002-4470-8BE7-CACB7C87E47D}">
      <dgm:prSet phldrT="[Текст]"/>
      <dgm:spPr/>
      <dgm:t>
        <a:bodyPr/>
        <a:lstStyle/>
        <a:p>
          <a:r>
            <a:rPr lang="uk-UA" dirty="0" smtClean="0"/>
            <a:t>Тема 1</a:t>
          </a:r>
          <a:endParaRPr lang="ru-RU" dirty="0"/>
        </a:p>
      </dgm:t>
    </dgm:pt>
    <dgm:pt modelId="{DC2F66F2-1E4A-42CD-BB97-21C0800E56A1}" type="parTrans" cxnId="{C0214CC9-01EE-4D80-885F-06A877AF2FE9}">
      <dgm:prSet/>
      <dgm:spPr/>
      <dgm:t>
        <a:bodyPr/>
        <a:lstStyle/>
        <a:p>
          <a:endParaRPr lang="ru-RU"/>
        </a:p>
      </dgm:t>
    </dgm:pt>
    <dgm:pt modelId="{7520D367-5C8D-4D6B-BDFB-37E78D628E79}" type="sibTrans" cxnId="{C0214CC9-01EE-4D80-885F-06A877AF2FE9}">
      <dgm:prSet/>
      <dgm:spPr/>
      <dgm:t>
        <a:bodyPr/>
        <a:lstStyle/>
        <a:p>
          <a:endParaRPr lang="ru-RU"/>
        </a:p>
      </dgm:t>
    </dgm:pt>
    <dgm:pt modelId="{7B53AC63-5CE5-4A6E-8144-795F9C19DA53}">
      <dgm:prSet phldrT="[Текст]"/>
      <dgm:spPr/>
      <dgm:t>
        <a:bodyPr/>
        <a:lstStyle/>
        <a:p>
          <a:r>
            <a:rPr lang="uk-UA" dirty="0" smtClean="0"/>
            <a:t>Тема 4</a:t>
          </a:r>
          <a:endParaRPr lang="ru-RU" dirty="0"/>
        </a:p>
      </dgm:t>
    </dgm:pt>
    <dgm:pt modelId="{BC152FFA-1371-4787-98A3-7523BF1B8491}" type="parTrans" cxnId="{A0B0D5D5-30AE-4962-8376-3589D9927843}">
      <dgm:prSet/>
      <dgm:spPr/>
      <dgm:t>
        <a:bodyPr/>
        <a:lstStyle/>
        <a:p>
          <a:endParaRPr lang="ru-RU"/>
        </a:p>
      </dgm:t>
    </dgm:pt>
    <dgm:pt modelId="{63553C33-CC37-4B1D-BFDE-F4246ECCDB10}" type="sibTrans" cxnId="{A0B0D5D5-30AE-4962-8376-3589D9927843}">
      <dgm:prSet/>
      <dgm:spPr/>
      <dgm:t>
        <a:bodyPr/>
        <a:lstStyle/>
        <a:p>
          <a:endParaRPr lang="ru-RU"/>
        </a:p>
      </dgm:t>
    </dgm:pt>
    <dgm:pt modelId="{E7E06282-EC13-4F22-B751-ADD4D0FBBFC1}">
      <dgm:prSet phldrT="[Текст]" custT="1"/>
      <dgm:spPr/>
      <dgm:t>
        <a:bodyPr/>
        <a:lstStyle/>
        <a:p>
          <a:r>
            <a:rPr lang="ru-RU" sz="1400" b="0" dirty="0" err="1" smtClean="0"/>
            <a:t>Ринок</a:t>
          </a:r>
          <a:r>
            <a:rPr lang="ru-RU" sz="1400" b="0" dirty="0" smtClean="0"/>
            <a:t> </a:t>
          </a:r>
          <a:r>
            <a:rPr lang="ru-RU" sz="1400" b="0" dirty="0" err="1" smtClean="0"/>
            <a:t>капіталу</a:t>
          </a:r>
          <a:r>
            <a:rPr lang="ru-RU" sz="1100" b="0" dirty="0" smtClean="0"/>
            <a:t>.</a:t>
          </a:r>
          <a:r>
            <a:rPr lang="uk-UA" sz="1100" b="0" dirty="0" smtClean="0"/>
            <a:t> </a:t>
          </a:r>
          <a:r>
            <a:rPr lang="uk-UA" sz="1400" b="0" dirty="0" smtClean="0"/>
            <a:t>Економічні чинники, що визначають пріоритети власників фінансових ресурсів та цінних паперів. </a:t>
          </a:r>
          <a:endParaRPr lang="ru-RU" sz="1400" dirty="0"/>
        </a:p>
      </dgm:t>
    </dgm:pt>
    <dgm:pt modelId="{0FD3398C-06E2-42B6-BEE7-2B7FF39155A4}" type="parTrans" cxnId="{609AC324-74EE-4C9B-8978-DC1CB73F1F4D}">
      <dgm:prSet/>
      <dgm:spPr/>
      <dgm:t>
        <a:bodyPr/>
        <a:lstStyle/>
        <a:p>
          <a:endParaRPr lang="ru-RU"/>
        </a:p>
      </dgm:t>
    </dgm:pt>
    <dgm:pt modelId="{143B8F24-4F44-41E1-B6C9-D981AB862827}" type="sibTrans" cxnId="{609AC324-74EE-4C9B-8978-DC1CB73F1F4D}">
      <dgm:prSet/>
      <dgm:spPr/>
      <dgm:t>
        <a:bodyPr/>
        <a:lstStyle/>
        <a:p>
          <a:endParaRPr lang="ru-RU"/>
        </a:p>
      </dgm:t>
    </dgm:pt>
    <dgm:pt modelId="{C53CEBA0-3A8A-4520-AD11-3F9176CA29F8}">
      <dgm:prSet phldrT="[Текст]"/>
      <dgm:spPr/>
      <dgm:t>
        <a:bodyPr/>
        <a:lstStyle/>
        <a:p>
          <a:r>
            <a:rPr lang="uk-UA" dirty="0" smtClean="0"/>
            <a:t>Тема 2</a:t>
          </a:r>
          <a:endParaRPr lang="ru-RU" dirty="0"/>
        </a:p>
      </dgm:t>
    </dgm:pt>
    <dgm:pt modelId="{DA485D18-5C75-4FF9-9D25-FA8A332906EA}" type="parTrans" cxnId="{DB12768E-C235-4C96-A16D-6ECAB9039277}">
      <dgm:prSet/>
      <dgm:spPr/>
      <dgm:t>
        <a:bodyPr/>
        <a:lstStyle/>
        <a:p>
          <a:endParaRPr lang="ru-RU"/>
        </a:p>
      </dgm:t>
    </dgm:pt>
    <dgm:pt modelId="{9B83B1E0-1DA1-45B7-90D6-E71251178A89}" type="sibTrans" cxnId="{DB12768E-C235-4C96-A16D-6ECAB9039277}">
      <dgm:prSet/>
      <dgm:spPr/>
      <dgm:t>
        <a:bodyPr/>
        <a:lstStyle/>
        <a:p>
          <a:endParaRPr lang="ru-RU"/>
        </a:p>
      </dgm:t>
    </dgm:pt>
    <dgm:pt modelId="{D275FECA-4364-4CD6-BDF2-49297A6C196A}">
      <dgm:prSet phldrT="[Текст]" custT="1"/>
      <dgm:spPr/>
      <dgm:t>
        <a:bodyPr/>
        <a:lstStyle/>
        <a:p>
          <a:r>
            <a:rPr lang="ru-RU" sz="1400" b="0" dirty="0" smtClean="0"/>
            <a:t>Попит на </a:t>
          </a:r>
          <a:r>
            <a:rPr lang="ru-RU" sz="1400" b="0" dirty="0" err="1" smtClean="0"/>
            <a:t>ресурси</a:t>
          </a:r>
          <a:r>
            <a:rPr lang="ru-RU" sz="1400" b="0" dirty="0" smtClean="0"/>
            <a:t>, </a:t>
          </a:r>
          <a:r>
            <a:rPr lang="ru-RU" sz="1400" b="0" dirty="0" err="1" smtClean="0"/>
            <a:t>його</a:t>
          </a:r>
          <a:r>
            <a:rPr lang="ru-RU" sz="1400" b="0" dirty="0" smtClean="0"/>
            <a:t> </a:t>
          </a:r>
          <a:r>
            <a:rPr lang="ru-RU" sz="1400" b="0" dirty="0" err="1" smtClean="0"/>
            <a:t>похідний</a:t>
          </a:r>
          <a:r>
            <a:rPr lang="ru-RU" sz="1400" b="0" dirty="0" smtClean="0"/>
            <a:t> характер. </a:t>
          </a:r>
          <a:endParaRPr lang="ru-RU" sz="1400" dirty="0"/>
        </a:p>
      </dgm:t>
    </dgm:pt>
    <dgm:pt modelId="{4DAD544B-FB99-4607-BFB6-A1352B114758}" type="parTrans" cxnId="{89AE0CE4-C9BC-4F9E-9637-A34DB7652A97}">
      <dgm:prSet/>
      <dgm:spPr/>
      <dgm:t>
        <a:bodyPr/>
        <a:lstStyle/>
        <a:p>
          <a:endParaRPr lang="ru-RU"/>
        </a:p>
      </dgm:t>
    </dgm:pt>
    <dgm:pt modelId="{A689E00B-6E3A-4790-9411-9B18BB781F46}" type="sibTrans" cxnId="{89AE0CE4-C9BC-4F9E-9637-A34DB7652A97}">
      <dgm:prSet/>
      <dgm:spPr/>
      <dgm:t>
        <a:bodyPr/>
        <a:lstStyle/>
        <a:p>
          <a:endParaRPr lang="ru-RU"/>
        </a:p>
      </dgm:t>
    </dgm:pt>
    <dgm:pt modelId="{1E314620-E820-407B-AD0D-7C36C6F9B910}">
      <dgm:prSet phldrT="[Текст]"/>
      <dgm:spPr/>
      <dgm:t>
        <a:bodyPr/>
        <a:lstStyle/>
        <a:p>
          <a:r>
            <a:rPr lang="uk-UA" dirty="0" smtClean="0"/>
            <a:t>Тема 3</a:t>
          </a:r>
          <a:endParaRPr lang="ru-RU" dirty="0"/>
        </a:p>
      </dgm:t>
    </dgm:pt>
    <dgm:pt modelId="{3D3875CB-2203-4DBC-9590-D7C179BAE401}" type="parTrans" cxnId="{171EAF6E-9C46-4289-86EA-3D64F2B6F325}">
      <dgm:prSet/>
      <dgm:spPr/>
      <dgm:t>
        <a:bodyPr/>
        <a:lstStyle/>
        <a:p>
          <a:endParaRPr lang="ru-RU"/>
        </a:p>
      </dgm:t>
    </dgm:pt>
    <dgm:pt modelId="{D05B2BD6-F660-400B-B78C-2E157ED6FFDD}" type="sibTrans" cxnId="{171EAF6E-9C46-4289-86EA-3D64F2B6F325}">
      <dgm:prSet/>
      <dgm:spPr/>
      <dgm:t>
        <a:bodyPr/>
        <a:lstStyle/>
        <a:p>
          <a:endParaRPr lang="ru-RU"/>
        </a:p>
      </dgm:t>
    </dgm:pt>
    <dgm:pt modelId="{0D0868E1-88BB-409D-8DE8-16E88BF4404A}">
      <dgm:prSet phldrT="[Текст]" custT="1"/>
      <dgm:spPr/>
      <dgm:t>
        <a:bodyPr/>
        <a:lstStyle/>
        <a:p>
          <a:r>
            <a:rPr lang="ru-RU" sz="1400" b="0" dirty="0" err="1" smtClean="0"/>
            <a:t>Ціноутворення</a:t>
          </a:r>
          <a:r>
            <a:rPr lang="ru-RU" sz="1400" b="0" dirty="0" smtClean="0"/>
            <a:t> на ринку </a:t>
          </a:r>
          <a:r>
            <a:rPr lang="ru-RU" sz="1400" b="0" dirty="0" err="1" smtClean="0"/>
            <a:t>праці</a:t>
          </a:r>
          <a:r>
            <a:rPr lang="ru-RU" sz="1400" b="0" dirty="0" smtClean="0"/>
            <a:t>. </a:t>
          </a:r>
          <a:endParaRPr lang="ru-RU" sz="1400" dirty="0"/>
        </a:p>
      </dgm:t>
    </dgm:pt>
    <dgm:pt modelId="{82C25D49-E37A-4FDA-AF20-A4A02529365D}" type="parTrans" cxnId="{DA3893BF-DC88-45C2-AC8C-B3E794450078}">
      <dgm:prSet/>
      <dgm:spPr/>
      <dgm:t>
        <a:bodyPr/>
        <a:lstStyle/>
        <a:p>
          <a:endParaRPr lang="ru-RU"/>
        </a:p>
      </dgm:t>
    </dgm:pt>
    <dgm:pt modelId="{B2BE9FD8-3F1A-492E-A982-D2B7BDD3685C}" type="sibTrans" cxnId="{DA3893BF-DC88-45C2-AC8C-B3E794450078}">
      <dgm:prSet/>
      <dgm:spPr/>
      <dgm:t>
        <a:bodyPr/>
        <a:lstStyle/>
        <a:p>
          <a:endParaRPr lang="ru-RU"/>
        </a:p>
      </dgm:t>
    </dgm:pt>
    <dgm:pt modelId="{1D04E47B-01DB-4FF9-A460-8A6E0BA92F8F}">
      <dgm:prSet phldrT="[Текст]"/>
      <dgm:spPr/>
      <dgm:t>
        <a:bodyPr/>
        <a:lstStyle/>
        <a:p>
          <a:r>
            <a:rPr lang="uk-UA" dirty="0" smtClean="0"/>
            <a:t>Тема 5</a:t>
          </a:r>
          <a:endParaRPr lang="ru-RU" dirty="0"/>
        </a:p>
      </dgm:t>
    </dgm:pt>
    <dgm:pt modelId="{ECF0E55A-0673-4C70-8DDB-4FF972BDB90D}" type="parTrans" cxnId="{16ECD061-B733-4916-97FE-525E69C884E2}">
      <dgm:prSet/>
      <dgm:spPr/>
      <dgm:t>
        <a:bodyPr/>
        <a:lstStyle/>
        <a:p>
          <a:endParaRPr lang="ru-RU"/>
        </a:p>
      </dgm:t>
    </dgm:pt>
    <dgm:pt modelId="{2E559020-3A8C-4500-92D6-475FDC149B6F}" type="sibTrans" cxnId="{16ECD061-B733-4916-97FE-525E69C884E2}">
      <dgm:prSet/>
      <dgm:spPr/>
      <dgm:t>
        <a:bodyPr/>
        <a:lstStyle/>
        <a:p>
          <a:endParaRPr lang="ru-RU"/>
        </a:p>
      </dgm:t>
    </dgm:pt>
    <dgm:pt modelId="{8F41E464-44E2-4E57-A4E1-22F80475F0A1}">
      <dgm:prSet phldrT="[Текст]" custT="1"/>
      <dgm:spPr/>
      <dgm:t>
        <a:bodyPr/>
        <a:lstStyle/>
        <a:p>
          <a:r>
            <a:rPr lang="uk-UA" sz="1400" dirty="0" smtClean="0"/>
            <a:t>Основи </a:t>
          </a:r>
          <a:r>
            <a:rPr lang="uk-UA" sz="1400" dirty="0" err="1" smtClean="0"/>
            <a:t>коньюннктурних</a:t>
          </a:r>
          <a:r>
            <a:rPr lang="uk-UA" sz="1400" dirty="0" smtClean="0"/>
            <a:t> досліджень міжнародних ринків ресурсів</a:t>
          </a:r>
          <a:endParaRPr lang="ru-RU" sz="1400" dirty="0"/>
        </a:p>
      </dgm:t>
    </dgm:pt>
    <dgm:pt modelId="{D2BA4BC6-EBFD-4C7B-9F78-930CA1349F95}" type="parTrans" cxnId="{6A496BE7-55FD-46C6-8D30-3F5F4FFECA29}">
      <dgm:prSet/>
      <dgm:spPr/>
      <dgm:t>
        <a:bodyPr/>
        <a:lstStyle/>
        <a:p>
          <a:endParaRPr lang="ru-RU"/>
        </a:p>
      </dgm:t>
    </dgm:pt>
    <dgm:pt modelId="{43D68458-741D-41BB-92A7-89965A7BE1DE}" type="sibTrans" cxnId="{6A496BE7-55FD-46C6-8D30-3F5F4FFECA29}">
      <dgm:prSet/>
      <dgm:spPr/>
      <dgm:t>
        <a:bodyPr/>
        <a:lstStyle/>
        <a:p>
          <a:endParaRPr lang="ru-RU"/>
        </a:p>
      </dgm:t>
    </dgm:pt>
    <dgm:pt modelId="{A80B2E66-6DCD-4E5D-B955-25971B0F3521}">
      <dgm:prSet phldrT="[Текст]"/>
      <dgm:spPr/>
      <dgm:t>
        <a:bodyPr/>
        <a:lstStyle/>
        <a:p>
          <a:r>
            <a:rPr lang="uk-UA" dirty="0" smtClean="0"/>
            <a:t>Тема 6</a:t>
          </a:r>
          <a:endParaRPr lang="ru-RU" dirty="0"/>
        </a:p>
      </dgm:t>
    </dgm:pt>
    <dgm:pt modelId="{059B5559-6999-4A09-AAF2-248545D71788}" type="parTrans" cxnId="{9C63AB6F-0312-4913-A616-9DEF5FAD3876}">
      <dgm:prSet/>
      <dgm:spPr/>
      <dgm:t>
        <a:bodyPr/>
        <a:lstStyle/>
        <a:p>
          <a:endParaRPr lang="ru-RU"/>
        </a:p>
      </dgm:t>
    </dgm:pt>
    <dgm:pt modelId="{16C8208F-E7A3-4CAF-A2AF-B5961A001BB5}" type="sibTrans" cxnId="{9C63AB6F-0312-4913-A616-9DEF5FAD3876}">
      <dgm:prSet/>
      <dgm:spPr/>
      <dgm:t>
        <a:bodyPr/>
        <a:lstStyle/>
        <a:p>
          <a:endParaRPr lang="ru-RU"/>
        </a:p>
      </dgm:t>
    </dgm:pt>
    <dgm:pt modelId="{213CDFBD-431E-4F63-A440-61463B0ED46F}">
      <dgm:prSet phldrT="[Текст]" custT="1"/>
      <dgm:spPr/>
      <dgm:t>
        <a:bodyPr/>
        <a:lstStyle/>
        <a:p>
          <a:r>
            <a:rPr lang="uk-UA" sz="1400" b="0" dirty="0" smtClean="0"/>
            <a:t>Рентабельність інвестицій. Дисконтування. </a:t>
          </a:r>
          <a:endParaRPr lang="ru-RU" sz="1400" dirty="0"/>
        </a:p>
      </dgm:t>
    </dgm:pt>
    <dgm:pt modelId="{605FCCFE-7935-40AA-B2A8-D68B9D2951BC}" type="parTrans" cxnId="{EA1155A9-2761-4B56-B3CE-86B427F00DAF}">
      <dgm:prSet/>
      <dgm:spPr/>
      <dgm:t>
        <a:bodyPr/>
        <a:lstStyle/>
        <a:p>
          <a:endParaRPr lang="ru-RU"/>
        </a:p>
      </dgm:t>
    </dgm:pt>
    <dgm:pt modelId="{C041A58C-43A3-4C68-94E6-5EDD7C83AF3A}" type="sibTrans" cxnId="{EA1155A9-2761-4B56-B3CE-86B427F00DAF}">
      <dgm:prSet/>
      <dgm:spPr/>
      <dgm:t>
        <a:bodyPr/>
        <a:lstStyle/>
        <a:p>
          <a:endParaRPr lang="ru-RU"/>
        </a:p>
      </dgm:t>
    </dgm:pt>
    <dgm:pt modelId="{71274364-D346-4E41-B620-699705082019}">
      <dgm:prSet phldrT="[Текст]" phldr="1"/>
      <dgm:spPr/>
      <dgm:t>
        <a:bodyPr/>
        <a:lstStyle/>
        <a:p>
          <a:endParaRPr lang="ru-RU" dirty="0"/>
        </a:p>
      </dgm:t>
    </dgm:pt>
    <dgm:pt modelId="{7BE99EDE-A925-4625-AE20-FFD7353FF9C3}" type="sibTrans" cxnId="{84CBA67E-78CB-4917-80F3-A1CF6C878B75}">
      <dgm:prSet/>
      <dgm:spPr/>
      <dgm:t>
        <a:bodyPr/>
        <a:lstStyle/>
        <a:p>
          <a:endParaRPr lang="ru-RU"/>
        </a:p>
      </dgm:t>
    </dgm:pt>
    <dgm:pt modelId="{0AF704AF-23C7-4783-9B27-0829BF9236C0}" type="parTrans" cxnId="{84CBA67E-78CB-4917-80F3-A1CF6C878B75}">
      <dgm:prSet/>
      <dgm:spPr/>
      <dgm:t>
        <a:bodyPr/>
        <a:lstStyle/>
        <a:p>
          <a:endParaRPr lang="ru-RU"/>
        </a:p>
      </dgm:t>
    </dgm:pt>
    <dgm:pt modelId="{FE9118AB-DD08-46BB-8E27-2C33910ABB82}">
      <dgm:prSet phldrT="[Текст]"/>
      <dgm:spPr/>
      <dgm:t>
        <a:bodyPr/>
        <a:lstStyle/>
        <a:p>
          <a:r>
            <a:rPr lang="uk-UA" dirty="0" smtClean="0"/>
            <a:t>Тема </a:t>
          </a:r>
          <a:r>
            <a:rPr lang="uk-UA" dirty="0" smtClean="0"/>
            <a:t>7</a:t>
          </a:r>
          <a:endParaRPr lang="ru-RU" dirty="0"/>
        </a:p>
      </dgm:t>
    </dgm:pt>
    <dgm:pt modelId="{6A550BEE-59F5-4C68-BC8B-A4CC340EA307}" type="parTrans" cxnId="{8B5B6CC5-502A-4726-BEDB-C7111095AE53}">
      <dgm:prSet/>
      <dgm:spPr/>
      <dgm:t>
        <a:bodyPr/>
        <a:lstStyle/>
        <a:p>
          <a:endParaRPr lang="ru-RU"/>
        </a:p>
      </dgm:t>
    </dgm:pt>
    <dgm:pt modelId="{57AFAB02-C487-4C25-A5A2-9C5FECF4BB66}" type="sibTrans" cxnId="{8B5B6CC5-502A-4726-BEDB-C7111095AE53}">
      <dgm:prSet/>
      <dgm:spPr/>
      <dgm:t>
        <a:bodyPr/>
        <a:lstStyle/>
        <a:p>
          <a:endParaRPr lang="ru-RU"/>
        </a:p>
      </dgm:t>
    </dgm:pt>
    <dgm:pt modelId="{74AACBAD-8BD9-4BDD-BF5A-64ED6E5EF765}">
      <dgm:prSet phldrT="[Текст]" custT="1"/>
      <dgm:spPr/>
      <dgm:t>
        <a:bodyPr/>
        <a:lstStyle/>
        <a:p>
          <a:r>
            <a:rPr lang="uk-UA" sz="1400" b="0" dirty="0" smtClean="0"/>
            <a:t>Ринок природних ресурсів. </a:t>
          </a:r>
          <a:endParaRPr lang="ru-RU" sz="1400" dirty="0"/>
        </a:p>
      </dgm:t>
    </dgm:pt>
    <dgm:pt modelId="{1B110C45-10EE-44DE-9303-700FE1686FF0}" type="parTrans" cxnId="{CF4FA040-334A-40F5-8E90-4B0F882CE2AA}">
      <dgm:prSet/>
      <dgm:spPr/>
      <dgm:t>
        <a:bodyPr/>
        <a:lstStyle/>
        <a:p>
          <a:endParaRPr lang="ru-RU"/>
        </a:p>
      </dgm:t>
    </dgm:pt>
    <dgm:pt modelId="{4605D57E-DFFA-49A8-A3F5-84A8234E5DD3}" type="sibTrans" cxnId="{CF4FA040-334A-40F5-8E90-4B0F882CE2AA}">
      <dgm:prSet/>
      <dgm:spPr/>
      <dgm:t>
        <a:bodyPr/>
        <a:lstStyle/>
        <a:p>
          <a:endParaRPr lang="ru-RU"/>
        </a:p>
      </dgm:t>
    </dgm:pt>
    <dgm:pt modelId="{288B7889-9D48-48CF-97B4-756D0A95064B}" type="pres">
      <dgm:prSet presAssocID="{1DA4DCA4-E2D6-4876-BB68-B095700A7FC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C5D0F50-3C61-4EC3-8433-853A8DAE679C}" type="pres">
      <dgm:prSet presAssocID="{71274364-D346-4E41-B620-699705082019}" presName="linNode" presStyleCnt="0"/>
      <dgm:spPr/>
    </dgm:pt>
    <dgm:pt modelId="{69E68282-BC16-4CC8-8ABA-6D4DBD67332E}" type="pres">
      <dgm:prSet presAssocID="{71274364-D346-4E41-B620-699705082019}" presName="parentText" presStyleLbl="node1" presStyleIdx="0" presStyleCnt="8" custScaleX="75621" custScaleY="10126" custLinFactNeighborX="-27" custLinFactNeighborY="478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22004B-9E89-4AC4-91AC-B16D80F6CFF4}" type="pres">
      <dgm:prSet presAssocID="{71274364-D346-4E41-B620-699705082019}" presName="descendantText" presStyleLbl="alignAccFollowNode1" presStyleIdx="0" presStyleCnt="7" custScaleX="105064" custScaleY="11387" custLinFactY="9600" custLinFactNeighborX="2108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78C896-94DB-42E4-A922-D18101662A42}" type="pres">
      <dgm:prSet presAssocID="{7BE99EDE-A925-4625-AE20-FFD7353FF9C3}" presName="sp" presStyleCnt="0"/>
      <dgm:spPr/>
    </dgm:pt>
    <dgm:pt modelId="{43C42AB5-38D2-4FE9-BBED-63120E6F367C}" type="pres">
      <dgm:prSet presAssocID="{58AAF40F-A002-4470-8BE7-CACB7C87E47D}" presName="linNode" presStyleCnt="0"/>
      <dgm:spPr/>
    </dgm:pt>
    <dgm:pt modelId="{3B5EE761-188A-471E-809C-A0E9F6DFA45A}" type="pres">
      <dgm:prSet presAssocID="{58AAF40F-A002-4470-8BE7-CACB7C87E47D}" presName="parentText" presStyleLbl="node1" presStyleIdx="1" presStyleCnt="8" custScaleX="75621" custScaleY="10126" custLinFactNeighborX="-27" custLinFactNeighborY="-1104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9F00F4-3B6D-4AD4-A312-98E4D7366A15}" type="pres">
      <dgm:prSet presAssocID="{7520D367-5C8D-4D6B-BDFB-37E78D628E79}" presName="sp" presStyleCnt="0"/>
      <dgm:spPr/>
    </dgm:pt>
    <dgm:pt modelId="{24B9E7D1-0F38-4F77-8828-4C60B0EC74C2}" type="pres">
      <dgm:prSet presAssocID="{7B53AC63-5CE5-4A6E-8144-795F9C19DA53}" presName="linNode" presStyleCnt="0"/>
      <dgm:spPr/>
    </dgm:pt>
    <dgm:pt modelId="{F0A38B75-F634-4C0C-8545-97969C12874D}" type="pres">
      <dgm:prSet presAssocID="{7B53AC63-5CE5-4A6E-8144-795F9C19DA53}" presName="parentText" presStyleLbl="node1" presStyleIdx="2" presStyleCnt="8" custScaleX="75621" custScaleY="10126" custLinFactNeighborX="-27" custLinFactNeighborY="1636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D22DAD-6041-4047-9F51-037DDE0BE0A6}" type="pres">
      <dgm:prSet presAssocID="{7B53AC63-5CE5-4A6E-8144-795F9C19DA53}" presName="descendantText" presStyleLbl="alignAccFollowNode1" presStyleIdx="1" presStyleCnt="7" custScaleX="105064" custScaleY="11387" custLinFactNeighborX="2108" custLinFactNeighborY="31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13650F-DAD0-4D59-9E1C-0385734BB0F7}" type="pres">
      <dgm:prSet presAssocID="{63553C33-CC37-4B1D-BFDE-F4246ECCDB10}" presName="sp" presStyleCnt="0"/>
      <dgm:spPr/>
    </dgm:pt>
    <dgm:pt modelId="{1D52E912-00ED-4D0D-9EC8-C4AE2A6FBAA8}" type="pres">
      <dgm:prSet presAssocID="{C53CEBA0-3A8A-4520-AD11-3F9176CA29F8}" presName="linNode" presStyleCnt="0"/>
      <dgm:spPr/>
    </dgm:pt>
    <dgm:pt modelId="{086309CC-2FDF-4E79-BA9C-F38AC0155668}" type="pres">
      <dgm:prSet presAssocID="{C53CEBA0-3A8A-4520-AD11-3F9176CA29F8}" presName="parentText" presStyleLbl="node1" presStyleIdx="3" presStyleCnt="8" custScaleX="75621" custScaleY="10126" custLinFactNeighborX="-27" custLinFactNeighborY="-2687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029B79-4ECB-446A-A451-54BB9AE4AA42}" type="pres">
      <dgm:prSet presAssocID="{C53CEBA0-3A8A-4520-AD11-3F9176CA29F8}" presName="descendantText" presStyleLbl="alignAccFollowNode1" presStyleIdx="2" presStyleCnt="7" custScaleX="105064" custScaleY="11387" custLinFactNeighborX="2108" custLinFactNeighborY="-511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5A69B9-E116-49FF-9035-A227E1CE85C8}" type="pres">
      <dgm:prSet presAssocID="{9B83B1E0-1DA1-45B7-90D6-E71251178A89}" presName="sp" presStyleCnt="0"/>
      <dgm:spPr/>
    </dgm:pt>
    <dgm:pt modelId="{261D4A3E-A222-46A7-AA66-E103F465DC36}" type="pres">
      <dgm:prSet presAssocID="{1E314620-E820-407B-AD0D-7C36C6F9B910}" presName="linNode" presStyleCnt="0"/>
      <dgm:spPr/>
    </dgm:pt>
    <dgm:pt modelId="{340AC7E3-0049-4E11-83F3-047C45F3FC5E}" type="pres">
      <dgm:prSet presAssocID="{1E314620-E820-407B-AD0D-7C36C6F9B910}" presName="parentText" presStyleLbl="node1" presStyleIdx="4" presStyleCnt="8" custScaleX="75621" custScaleY="10126" custLinFactNeighborX="-27" custLinFactNeighborY="-2758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AF16E0-3DAE-478C-AE3D-7DE78F584BB3}" type="pres">
      <dgm:prSet presAssocID="{1E314620-E820-407B-AD0D-7C36C6F9B910}" presName="descendantText" presStyleLbl="alignAccFollowNode1" presStyleIdx="3" presStyleCnt="7" custScaleX="105064" custScaleY="11387" custLinFactNeighborX="2108" custLinFactNeighborY="-534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43FC0E-AEDC-4024-BD4C-44EE6D51476D}" type="pres">
      <dgm:prSet presAssocID="{D05B2BD6-F660-400B-B78C-2E157ED6FFDD}" presName="sp" presStyleCnt="0"/>
      <dgm:spPr/>
    </dgm:pt>
    <dgm:pt modelId="{18AD8EAF-33A4-4A68-978C-F957FDD97538}" type="pres">
      <dgm:prSet presAssocID="{1D04E47B-01DB-4FF9-A460-8A6E0BA92F8F}" presName="linNode" presStyleCnt="0"/>
      <dgm:spPr/>
    </dgm:pt>
    <dgm:pt modelId="{51F225F0-37B6-40F4-B56B-A0F5B64A4EDD}" type="pres">
      <dgm:prSet presAssocID="{1D04E47B-01DB-4FF9-A460-8A6E0BA92F8F}" presName="parentText" presStyleLbl="node1" presStyleIdx="5" presStyleCnt="8" custScaleX="75621" custScaleY="10269" custLinFactNeighborX="-27" custLinFactNeighborY="-1626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D3E6EA-14DC-4014-9F7B-FEEA2F17A3E7}" type="pres">
      <dgm:prSet presAssocID="{1D04E47B-01DB-4FF9-A460-8A6E0BA92F8F}" presName="descendantText" presStyleLbl="alignAccFollowNode1" presStyleIdx="4" presStyleCnt="7" custScaleX="105064" custScaleY="11825" custLinFactNeighborX="2108" custLinFactNeighborY="-28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1DB0E7-D1A9-4B78-9DDC-141666063930}" type="pres">
      <dgm:prSet presAssocID="{2E559020-3A8C-4500-92D6-475FDC149B6F}" presName="sp" presStyleCnt="0"/>
      <dgm:spPr/>
    </dgm:pt>
    <dgm:pt modelId="{7DF30746-44BD-40BD-BB38-D3165581404B}" type="pres">
      <dgm:prSet presAssocID="{A80B2E66-6DCD-4E5D-B955-25971B0F3521}" presName="linNode" presStyleCnt="0"/>
      <dgm:spPr/>
    </dgm:pt>
    <dgm:pt modelId="{948C9DF1-D81B-48B3-B042-9DCD5EF34D3C}" type="pres">
      <dgm:prSet presAssocID="{A80B2E66-6DCD-4E5D-B955-25971B0F3521}" presName="parentText" presStyleLbl="node1" presStyleIdx="6" presStyleCnt="8" custScaleX="75621" custScaleY="10126" custLinFactNeighborX="-27" custLinFactNeighborY="-1712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D730A3-8477-4A92-8603-55863A8719B7}" type="pres">
      <dgm:prSet presAssocID="{A80B2E66-6DCD-4E5D-B955-25971B0F3521}" presName="descendantText" presStyleLbl="alignAccFollowNode1" presStyleIdx="5" presStyleCnt="7" custScaleX="105064" custScaleY="11387" custLinFactNeighborX="2108" custLinFactNeighborY="-561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339BC0-338C-41A3-BDD2-BADB779F5027}" type="pres">
      <dgm:prSet presAssocID="{16C8208F-E7A3-4CAF-A2AF-B5961A001BB5}" presName="sp" presStyleCnt="0"/>
      <dgm:spPr/>
    </dgm:pt>
    <dgm:pt modelId="{0F852DC3-7938-4B18-8A01-C1447E8EA37D}" type="pres">
      <dgm:prSet presAssocID="{FE9118AB-DD08-46BB-8E27-2C33910ABB82}" presName="linNode" presStyleCnt="0"/>
      <dgm:spPr/>
    </dgm:pt>
    <dgm:pt modelId="{B490C05A-C3EF-42FF-8A68-57F2A3627915}" type="pres">
      <dgm:prSet presAssocID="{FE9118AB-DD08-46BB-8E27-2C33910ABB82}" presName="parentText" presStyleLbl="node1" presStyleIdx="7" presStyleCnt="8" custScaleX="75621" custScaleY="10126" custLinFactNeighborX="-27" custLinFactNeighborY="-1892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6B576A-0AC4-48B5-A515-CA3F8EF15ECB}" type="pres">
      <dgm:prSet presAssocID="{FE9118AB-DD08-46BB-8E27-2C33910ABB82}" presName="descendantText" presStyleLbl="alignAccFollowNode1" presStyleIdx="6" presStyleCnt="7" custScaleX="105064" custScaleY="11387" custLinFactNeighborX="2108" custLinFactNeighborY="-570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BDA37CC-D364-47EE-9FD9-65322C078DE9}" type="presOf" srcId="{71274364-D346-4E41-B620-699705082019}" destId="{69E68282-BC16-4CC8-8ABA-6D4DBD67332E}" srcOrd="0" destOrd="0" presId="urn:microsoft.com/office/officeart/2005/8/layout/vList5"/>
    <dgm:cxn modelId="{572FABE2-3272-483F-8B14-F2C3F79FBF70}" type="presOf" srcId="{213CDFBD-431E-4F63-A440-61463B0ED46F}" destId="{F7D730A3-8477-4A92-8603-55863A8719B7}" srcOrd="0" destOrd="0" presId="urn:microsoft.com/office/officeart/2005/8/layout/vList5"/>
    <dgm:cxn modelId="{DA3893BF-DC88-45C2-AC8C-B3E794450078}" srcId="{1E314620-E820-407B-AD0D-7C36C6F9B910}" destId="{0D0868E1-88BB-409D-8DE8-16E88BF4404A}" srcOrd="0" destOrd="0" parTransId="{82C25D49-E37A-4FDA-AF20-A4A02529365D}" sibTransId="{B2BE9FD8-3F1A-492E-A982-D2B7BDD3685C}"/>
    <dgm:cxn modelId="{16ECD061-B733-4916-97FE-525E69C884E2}" srcId="{1DA4DCA4-E2D6-4876-BB68-B095700A7FCC}" destId="{1D04E47B-01DB-4FF9-A460-8A6E0BA92F8F}" srcOrd="5" destOrd="0" parTransId="{ECF0E55A-0673-4C70-8DDB-4FF972BDB90D}" sibTransId="{2E559020-3A8C-4500-92D6-475FDC149B6F}"/>
    <dgm:cxn modelId="{171EAF6E-9C46-4289-86EA-3D64F2B6F325}" srcId="{1DA4DCA4-E2D6-4876-BB68-B095700A7FCC}" destId="{1E314620-E820-407B-AD0D-7C36C6F9B910}" srcOrd="4" destOrd="0" parTransId="{3D3875CB-2203-4DBC-9590-D7C179BAE401}" sibTransId="{D05B2BD6-F660-400B-B78C-2E157ED6FFDD}"/>
    <dgm:cxn modelId="{1AC3AD09-64E7-4785-B7C1-42AAACF6593E}" type="presOf" srcId="{0D0868E1-88BB-409D-8DE8-16E88BF4404A}" destId="{C4AF16E0-3DAE-478C-AE3D-7DE78F584BB3}" srcOrd="0" destOrd="0" presId="urn:microsoft.com/office/officeart/2005/8/layout/vList5"/>
    <dgm:cxn modelId="{5B1EC87B-D0A8-4DB8-8360-D5DDB3AFDA84}" type="presOf" srcId="{1E314620-E820-407B-AD0D-7C36C6F9B910}" destId="{340AC7E3-0049-4E11-83F3-047C45F3FC5E}" srcOrd="0" destOrd="0" presId="urn:microsoft.com/office/officeart/2005/8/layout/vList5"/>
    <dgm:cxn modelId="{B914F747-D3B7-4375-BB97-10B5EE45B168}" type="presOf" srcId="{A80B2E66-6DCD-4E5D-B955-25971B0F3521}" destId="{948C9DF1-D81B-48B3-B042-9DCD5EF34D3C}" srcOrd="0" destOrd="0" presId="urn:microsoft.com/office/officeart/2005/8/layout/vList5"/>
    <dgm:cxn modelId="{62334118-9A08-4FC5-9813-B5A1BCF6F1D6}" type="presOf" srcId="{C53CEBA0-3A8A-4520-AD11-3F9176CA29F8}" destId="{086309CC-2FDF-4E79-BA9C-F38AC0155668}" srcOrd="0" destOrd="0" presId="urn:microsoft.com/office/officeart/2005/8/layout/vList5"/>
    <dgm:cxn modelId="{DB12768E-C235-4C96-A16D-6ECAB9039277}" srcId="{1DA4DCA4-E2D6-4876-BB68-B095700A7FCC}" destId="{C53CEBA0-3A8A-4520-AD11-3F9176CA29F8}" srcOrd="3" destOrd="0" parTransId="{DA485D18-5C75-4FF9-9D25-FA8A332906EA}" sibTransId="{9B83B1E0-1DA1-45B7-90D6-E71251178A89}"/>
    <dgm:cxn modelId="{8B5B6CC5-502A-4726-BEDB-C7111095AE53}" srcId="{1DA4DCA4-E2D6-4876-BB68-B095700A7FCC}" destId="{FE9118AB-DD08-46BB-8E27-2C33910ABB82}" srcOrd="7" destOrd="0" parTransId="{6A550BEE-59F5-4C68-BC8B-A4CC340EA307}" sibTransId="{57AFAB02-C487-4C25-A5A2-9C5FECF4BB66}"/>
    <dgm:cxn modelId="{C6CEA9BB-2128-445D-8E6C-AEA6D1B16675}" type="presOf" srcId="{74AACBAD-8BD9-4BDD-BF5A-64ED6E5EF765}" destId="{096B576A-0AC4-48B5-A515-CA3F8EF15ECB}" srcOrd="0" destOrd="0" presId="urn:microsoft.com/office/officeart/2005/8/layout/vList5"/>
    <dgm:cxn modelId="{22C9ED13-D1EC-4818-BD61-D24AEE2185B5}" type="presOf" srcId="{FE9118AB-DD08-46BB-8E27-2C33910ABB82}" destId="{B490C05A-C3EF-42FF-8A68-57F2A3627915}" srcOrd="0" destOrd="0" presId="urn:microsoft.com/office/officeart/2005/8/layout/vList5"/>
    <dgm:cxn modelId="{9C63AB6F-0312-4913-A616-9DEF5FAD3876}" srcId="{1DA4DCA4-E2D6-4876-BB68-B095700A7FCC}" destId="{A80B2E66-6DCD-4E5D-B955-25971B0F3521}" srcOrd="6" destOrd="0" parTransId="{059B5559-6999-4A09-AAF2-248545D71788}" sibTransId="{16C8208F-E7A3-4CAF-A2AF-B5961A001BB5}"/>
    <dgm:cxn modelId="{891B5B8E-C6A9-4BE2-B354-1E0C539E762A}" type="presOf" srcId="{1D04E47B-01DB-4FF9-A460-8A6E0BA92F8F}" destId="{51F225F0-37B6-40F4-B56B-A0F5B64A4EDD}" srcOrd="0" destOrd="0" presId="urn:microsoft.com/office/officeart/2005/8/layout/vList5"/>
    <dgm:cxn modelId="{5D7E9DB0-3CE9-4618-8C70-BF60D2A8A051}" type="presOf" srcId="{D275FECA-4364-4CD6-BDF2-49297A6C196A}" destId="{91029B79-4ECB-446A-A451-54BB9AE4AA42}" srcOrd="0" destOrd="0" presId="urn:microsoft.com/office/officeart/2005/8/layout/vList5"/>
    <dgm:cxn modelId="{6808044F-35AD-4AE2-9974-107E7881A15B}" type="presOf" srcId="{B826C7F2-261A-4C2E-A23C-225AF6DDA61C}" destId="{E022004B-9E89-4AC4-91AC-B16D80F6CFF4}" srcOrd="0" destOrd="0" presId="urn:microsoft.com/office/officeart/2005/8/layout/vList5"/>
    <dgm:cxn modelId="{9B3A1C3A-2144-4B49-B871-FA9383584995}" type="presOf" srcId="{7B53AC63-5CE5-4A6E-8144-795F9C19DA53}" destId="{F0A38B75-F634-4C0C-8545-97969C12874D}" srcOrd="0" destOrd="0" presId="urn:microsoft.com/office/officeart/2005/8/layout/vList5"/>
    <dgm:cxn modelId="{41DE485E-1C0C-4647-9AA1-25A5C3A6CF20}" type="presOf" srcId="{8F41E464-44E2-4E57-A4E1-22F80475F0A1}" destId="{54D3E6EA-14DC-4014-9F7B-FEEA2F17A3E7}" srcOrd="0" destOrd="0" presId="urn:microsoft.com/office/officeart/2005/8/layout/vList5"/>
    <dgm:cxn modelId="{B2425B69-EA3F-4F25-80FF-3AF51F645BD7}" type="presOf" srcId="{58AAF40F-A002-4470-8BE7-CACB7C87E47D}" destId="{3B5EE761-188A-471E-809C-A0E9F6DFA45A}" srcOrd="0" destOrd="0" presId="urn:microsoft.com/office/officeart/2005/8/layout/vList5"/>
    <dgm:cxn modelId="{CF4FA040-334A-40F5-8E90-4B0F882CE2AA}" srcId="{FE9118AB-DD08-46BB-8E27-2C33910ABB82}" destId="{74AACBAD-8BD9-4BDD-BF5A-64ED6E5EF765}" srcOrd="0" destOrd="0" parTransId="{1B110C45-10EE-44DE-9303-700FE1686FF0}" sibTransId="{4605D57E-DFFA-49A8-A3F5-84A8234E5DD3}"/>
    <dgm:cxn modelId="{650653B0-B9AA-42B2-AFF2-B06842F7213A}" type="presOf" srcId="{1DA4DCA4-E2D6-4876-BB68-B095700A7FCC}" destId="{288B7889-9D48-48CF-97B4-756D0A95064B}" srcOrd="0" destOrd="0" presId="urn:microsoft.com/office/officeart/2005/8/layout/vList5"/>
    <dgm:cxn modelId="{609AC324-74EE-4C9B-8978-DC1CB73F1F4D}" srcId="{7B53AC63-5CE5-4A6E-8144-795F9C19DA53}" destId="{E7E06282-EC13-4F22-B751-ADD4D0FBBFC1}" srcOrd="0" destOrd="0" parTransId="{0FD3398C-06E2-42B6-BEE7-2B7FF39155A4}" sibTransId="{143B8F24-4F44-41E1-B6C9-D981AB862827}"/>
    <dgm:cxn modelId="{EA1155A9-2761-4B56-B3CE-86B427F00DAF}" srcId="{A80B2E66-6DCD-4E5D-B955-25971B0F3521}" destId="{213CDFBD-431E-4F63-A440-61463B0ED46F}" srcOrd="0" destOrd="0" parTransId="{605FCCFE-7935-40AA-B2A8-D68B9D2951BC}" sibTransId="{C041A58C-43A3-4C68-94E6-5EDD7C83AF3A}"/>
    <dgm:cxn modelId="{6CC1E6C2-6B2B-4DFB-8097-CC5E35831A18}" srcId="{71274364-D346-4E41-B620-699705082019}" destId="{B826C7F2-261A-4C2E-A23C-225AF6DDA61C}" srcOrd="0" destOrd="0" parTransId="{94BF4385-AD01-401B-B506-67517E4D0BDA}" sibTransId="{78E06EAC-9983-404F-B03E-3FB22BC3D4FF}"/>
    <dgm:cxn modelId="{C0214CC9-01EE-4D80-885F-06A877AF2FE9}" srcId="{1DA4DCA4-E2D6-4876-BB68-B095700A7FCC}" destId="{58AAF40F-A002-4470-8BE7-CACB7C87E47D}" srcOrd="1" destOrd="0" parTransId="{DC2F66F2-1E4A-42CD-BB97-21C0800E56A1}" sibTransId="{7520D367-5C8D-4D6B-BDFB-37E78D628E79}"/>
    <dgm:cxn modelId="{89AE0CE4-C9BC-4F9E-9637-A34DB7652A97}" srcId="{C53CEBA0-3A8A-4520-AD11-3F9176CA29F8}" destId="{D275FECA-4364-4CD6-BDF2-49297A6C196A}" srcOrd="0" destOrd="0" parTransId="{4DAD544B-FB99-4607-BFB6-A1352B114758}" sibTransId="{A689E00B-6E3A-4790-9411-9B18BB781F46}"/>
    <dgm:cxn modelId="{A0B0D5D5-30AE-4962-8376-3589D9927843}" srcId="{1DA4DCA4-E2D6-4876-BB68-B095700A7FCC}" destId="{7B53AC63-5CE5-4A6E-8144-795F9C19DA53}" srcOrd="2" destOrd="0" parTransId="{BC152FFA-1371-4787-98A3-7523BF1B8491}" sibTransId="{63553C33-CC37-4B1D-BFDE-F4246ECCDB10}"/>
    <dgm:cxn modelId="{84CBA67E-78CB-4917-80F3-A1CF6C878B75}" srcId="{1DA4DCA4-E2D6-4876-BB68-B095700A7FCC}" destId="{71274364-D346-4E41-B620-699705082019}" srcOrd="0" destOrd="0" parTransId="{0AF704AF-23C7-4783-9B27-0829BF9236C0}" sibTransId="{7BE99EDE-A925-4625-AE20-FFD7353FF9C3}"/>
    <dgm:cxn modelId="{E2A479EE-A68D-4019-91B5-7CFEDBF10151}" type="presOf" srcId="{E7E06282-EC13-4F22-B751-ADD4D0FBBFC1}" destId="{ADD22DAD-6041-4047-9F51-037DDE0BE0A6}" srcOrd="0" destOrd="0" presId="urn:microsoft.com/office/officeart/2005/8/layout/vList5"/>
    <dgm:cxn modelId="{6A496BE7-55FD-46C6-8D30-3F5F4FFECA29}" srcId="{1D04E47B-01DB-4FF9-A460-8A6E0BA92F8F}" destId="{8F41E464-44E2-4E57-A4E1-22F80475F0A1}" srcOrd="0" destOrd="0" parTransId="{D2BA4BC6-EBFD-4C7B-9F78-930CA1349F95}" sibTransId="{43D68458-741D-41BB-92A7-89965A7BE1DE}"/>
    <dgm:cxn modelId="{9F99DE9F-903E-429D-8B38-CAAFB73FB7BB}" type="presParOf" srcId="{288B7889-9D48-48CF-97B4-756D0A95064B}" destId="{DC5D0F50-3C61-4EC3-8433-853A8DAE679C}" srcOrd="0" destOrd="0" presId="urn:microsoft.com/office/officeart/2005/8/layout/vList5"/>
    <dgm:cxn modelId="{939C3638-1604-4B2B-A696-E6B710879A81}" type="presParOf" srcId="{DC5D0F50-3C61-4EC3-8433-853A8DAE679C}" destId="{69E68282-BC16-4CC8-8ABA-6D4DBD67332E}" srcOrd="0" destOrd="0" presId="urn:microsoft.com/office/officeart/2005/8/layout/vList5"/>
    <dgm:cxn modelId="{D27CC38B-90E9-4C23-A86C-90B1BEC446ED}" type="presParOf" srcId="{DC5D0F50-3C61-4EC3-8433-853A8DAE679C}" destId="{E022004B-9E89-4AC4-91AC-B16D80F6CFF4}" srcOrd="1" destOrd="0" presId="urn:microsoft.com/office/officeart/2005/8/layout/vList5"/>
    <dgm:cxn modelId="{0531A8E9-3006-43CC-B10D-CF42486BB23C}" type="presParOf" srcId="{288B7889-9D48-48CF-97B4-756D0A95064B}" destId="{A978C896-94DB-42E4-A922-D18101662A42}" srcOrd="1" destOrd="0" presId="urn:microsoft.com/office/officeart/2005/8/layout/vList5"/>
    <dgm:cxn modelId="{55AB0944-1EDE-452D-86CA-8E2551549097}" type="presParOf" srcId="{288B7889-9D48-48CF-97B4-756D0A95064B}" destId="{43C42AB5-38D2-4FE9-BBED-63120E6F367C}" srcOrd="2" destOrd="0" presId="urn:microsoft.com/office/officeart/2005/8/layout/vList5"/>
    <dgm:cxn modelId="{74C2957E-0738-4DE8-BEC2-B5CDDDFF3454}" type="presParOf" srcId="{43C42AB5-38D2-4FE9-BBED-63120E6F367C}" destId="{3B5EE761-188A-471E-809C-A0E9F6DFA45A}" srcOrd="0" destOrd="0" presId="urn:microsoft.com/office/officeart/2005/8/layout/vList5"/>
    <dgm:cxn modelId="{13A6B0D9-EA56-4DCE-938C-4110F0A2216A}" type="presParOf" srcId="{288B7889-9D48-48CF-97B4-756D0A95064B}" destId="{6A9F00F4-3B6D-4AD4-A312-98E4D7366A15}" srcOrd="3" destOrd="0" presId="urn:microsoft.com/office/officeart/2005/8/layout/vList5"/>
    <dgm:cxn modelId="{48A39DD2-8736-47F7-87E9-342A8A03E432}" type="presParOf" srcId="{288B7889-9D48-48CF-97B4-756D0A95064B}" destId="{24B9E7D1-0F38-4F77-8828-4C60B0EC74C2}" srcOrd="4" destOrd="0" presId="urn:microsoft.com/office/officeart/2005/8/layout/vList5"/>
    <dgm:cxn modelId="{07E4CD72-939C-4E36-B91A-9DA2253D1C76}" type="presParOf" srcId="{24B9E7D1-0F38-4F77-8828-4C60B0EC74C2}" destId="{F0A38B75-F634-4C0C-8545-97969C12874D}" srcOrd="0" destOrd="0" presId="urn:microsoft.com/office/officeart/2005/8/layout/vList5"/>
    <dgm:cxn modelId="{1FEDC790-24B8-4B51-9651-6968107A3724}" type="presParOf" srcId="{24B9E7D1-0F38-4F77-8828-4C60B0EC74C2}" destId="{ADD22DAD-6041-4047-9F51-037DDE0BE0A6}" srcOrd="1" destOrd="0" presId="urn:microsoft.com/office/officeart/2005/8/layout/vList5"/>
    <dgm:cxn modelId="{B52D4131-6C0E-4AD5-94F4-F634D2F3CF03}" type="presParOf" srcId="{288B7889-9D48-48CF-97B4-756D0A95064B}" destId="{9C13650F-DAD0-4D59-9E1C-0385734BB0F7}" srcOrd="5" destOrd="0" presId="urn:microsoft.com/office/officeart/2005/8/layout/vList5"/>
    <dgm:cxn modelId="{6875167B-5E4E-470A-BDD8-22CAC1880AF8}" type="presParOf" srcId="{288B7889-9D48-48CF-97B4-756D0A95064B}" destId="{1D52E912-00ED-4D0D-9EC8-C4AE2A6FBAA8}" srcOrd="6" destOrd="0" presId="urn:microsoft.com/office/officeart/2005/8/layout/vList5"/>
    <dgm:cxn modelId="{986578D3-EEB8-4E7E-B9F4-5CCEC3C331CF}" type="presParOf" srcId="{1D52E912-00ED-4D0D-9EC8-C4AE2A6FBAA8}" destId="{086309CC-2FDF-4E79-BA9C-F38AC0155668}" srcOrd="0" destOrd="0" presId="urn:microsoft.com/office/officeart/2005/8/layout/vList5"/>
    <dgm:cxn modelId="{F0E67CCD-546D-41FD-8AF8-DC1A1EB1D63B}" type="presParOf" srcId="{1D52E912-00ED-4D0D-9EC8-C4AE2A6FBAA8}" destId="{91029B79-4ECB-446A-A451-54BB9AE4AA42}" srcOrd="1" destOrd="0" presId="urn:microsoft.com/office/officeart/2005/8/layout/vList5"/>
    <dgm:cxn modelId="{E9D946DE-893D-4CB3-9D2A-C7B9946C5FFA}" type="presParOf" srcId="{288B7889-9D48-48CF-97B4-756D0A95064B}" destId="{D55A69B9-E116-49FF-9035-A227E1CE85C8}" srcOrd="7" destOrd="0" presId="urn:microsoft.com/office/officeart/2005/8/layout/vList5"/>
    <dgm:cxn modelId="{EECFE3A1-2384-4396-99F6-276A782CE44E}" type="presParOf" srcId="{288B7889-9D48-48CF-97B4-756D0A95064B}" destId="{261D4A3E-A222-46A7-AA66-E103F465DC36}" srcOrd="8" destOrd="0" presId="urn:microsoft.com/office/officeart/2005/8/layout/vList5"/>
    <dgm:cxn modelId="{AEA67471-C4C6-418C-B541-75924D46CB3C}" type="presParOf" srcId="{261D4A3E-A222-46A7-AA66-E103F465DC36}" destId="{340AC7E3-0049-4E11-83F3-047C45F3FC5E}" srcOrd="0" destOrd="0" presId="urn:microsoft.com/office/officeart/2005/8/layout/vList5"/>
    <dgm:cxn modelId="{0E1C8AD8-1669-4770-A05D-0C78D837DC02}" type="presParOf" srcId="{261D4A3E-A222-46A7-AA66-E103F465DC36}" destId="{C4AF16E0-3DAE-478C-AE3D-7DE78F584BB3}" srcOrd="1" destOrd="0" presId="urn:microsoft.com/office/officeart/2005/8/layout/vList5"/>
    <dgm:cxn modelId="{B9090668-2433-46E2-A217-EF54590AA53C}" type="presParOf" srcId="{288B7889-9D48-48CF-97B4-756D0A95064B}" destId="{6143FC0E-AEDC-4024-BD4C-44EE6D51476D}" srcOrd="9" destOrd="0" presId="urn:microsoft.com/office/officeart/2005/8/layout/vList5"/>
    <dgm:cxn modelId="{B124D734-5B45-4FE9-ADC1-78450B860F9D}" type="presParOf" srcId="{288B7889-9D48-48CF-97B4-756D0A95064B}" destId="{18AD8EAF-33A4-4A68-978C-F957FDD97538}" srcOrd="10" destOrd="0" presId="urn:microsoft.com/office/officeart/2005/8/layout/vList5"/>
    <dgm:cxn modelId="{7E66E074-AB43-435E-92FE-1818D52C2D15}" type="presParOf" srcId="{18AD8EAF-33A4-4A68-978C-F957FDD97538}" destId="{51F225F0-37B6-40F4-B56B-A0F5B64A4EDD}" srcOrd="0" destOrd="0" presId="urn:microsoft.com/office/officeart/2005/8/layout/vList5"/>
    <dgm:cxn modelId="{910D92AF-712C-426B-B415-DF49485C8263}" type="presParOf" srcId="{18AD8EAF-33A4-4A68-978C-F957FDD97538}" destId="{54D3E6EA-14DC-4014-9F7B-FEEA2F17A3E7}" srcOrd="1" destOrd="0" presId="urn:microsoft.com/office/officeart/2005/8/layout/vList5"/>
    <dgm:cxn modelId="{F50B1D3F-16CF-4D8C-B296-2B9C8F99E849}" type="presParOf" srcId="{288B7889-9D48-48CF-97B4-756D0A95064B}" destId="{F51DB0E7-D1A9-4B78-9DDC-141666063930}" srcOrd="11" destOrd="0" presId="urn:microsoft.com/office/officeart/2005/8/layout/vList5"/>
    <dgm:cxn modelId="{4010C21A-46A6-42CB-91F6-517AD80E6987}" type="presParOf" srcId="{288B7889-9D48-48CF-97B4-756D0A95064B}" destId="{7DF30746-44BD-40BD-BB38-D3165581404B}" srcOrd="12" destOrd="0" presId="urn:microsoft.com/office/officeart/2005/8/layout/vList5"/>
    <dgm:cxn modelId="{78136DC6-3B8A-49D9-A7A2-07471C75CB23}" type="presParOf" srcId="{7DF30746-44BD-40BD-BB38-D3165581404B}" destId="{948C9DF1-D81B-48B3-B042-9DCD5EF34D3C}" srcOrd="0" destOrd="0" presId="urn:microsoft.com/office/officeart/2005/8/layout/vList5"/>
    <dgm:cxn modelId="{03773874-3C2B-488F-944B-8F1EC5497E02}" type="presParOf" srcId="{7DF30746-44BD-40BD-BB38-D3165581404B}" destId="{F7D730A3-8477-4A92-8603-55863A8719B7}" srcOrd="1" destOrd="0" presId="urn:microsoft.com/office/officeart/2005/8/layout/vList5"/>
    <dgm:cxn modelId="{61D1EB40-0F25-4992-97BC-0B2928B6A9F1}" type="presParOf" srcId="{288B7889-9D48-48CF-97B4-756D0A95064B}" destId="{56339BC0-338C-41A3-BDD2-BADB779F5027}" srcOrd="13" destOrd="0" presId="urn:microsoft.com/office/officeart/2005/8/layout/vList5"/>
    <dgm:cxn modelId="{8090B630-CA01-44DF-A8D3-607E57263B2A}" type="presParOf" srcId="{288B7889-9D48-48CF-97B4-756D0A95064B}" destId="{0F852DC3-7938-4B18-8A01-C1447E8EA37D}" srcOrd="14" destOrd="0" presId="urn:microsoft.com/office/officeart/2005/8/layout/vList5"/>
    <dgm:cxn modelId="{61D65C61-277D-4EAA-8264-DA7A5DE9486A}" type="presParOf" srcId="{0F852DC3-7938-4B18-8A01-C1447E8EA37D}" destId="{B490C05A-C3EF-42FF-8A68-57F2A3627915}" srcOrd="0" destOrd="0" presId="urn:microsoft.com/office/officeart/2005/8/layout/vList5"/>
    <dgm:cxn modelId="{0586FC75-81AC-4ED7-823E-C3EEABBA2037}" type="presParOf" srcId="{0F852DC3-7938-4B18-8A01-C1447E8EA37D}" destId="{096B576A-0AC4-48B5-A515-CA3F8EF15EC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11203FF-9CA5-4DA6-99F1-C4E19E9A283D}">
      <dsp:nvSpPr>
        <dsp:cNvPr id="0" name=""/>
        <dsp:cNvSpPr/>
      </dsp:nvSpPr>
      <dsp:spPr>
        <a:xfrm>
          <a:off x="40" y="318767"/>
          <a:ext cx="3845569" cy="4190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Компетентності</a:t>
          </a:r>
          <a:endParaRPr lang="ru-RU" sz="1800" kern="1200" dirty="0"/>
        </a:p>
      </dsp:txBody>
      <dsp:txXfrm>
        <a:off x="40" y="318767"/>
        <a:ext cx="3845569" cy="419078"/>
      </dsp:txXfrm>
    </dsp:sp>
    <dsp:sp modelId="{E6A29C3B-1927-46A9-B04E-10D0EE1E8148}">
      <dsp:nvSpPr>
        <dsp:cNvPr id="0" name=""/>
        <dsp:cNvSpPr/>
      </dsp:nvSpPr>
      <dsp:spPr>
        <a:xfrm>
          <a:off x="40" y="737845"/>
          <a:ext cx="3845569" cy="430484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200" kern="1200" dirty="0" smtClean="0"/>
            <a:t>Навички використання інформаційних та комунікаційних технологій. 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200" kern="1200" dirty="0" smtClean="0"/>
            <a:t>Здатність працювати в команді. 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200" b="0" kern="1200" dirty="0" smtClean="0"/>
            <a:t>Знання та розуміння предметної області та розуміння професійної діяльності.</a:t>
          </a:r>
          <a:endParaRPr lang="ru-RU" sz="1200" b="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200" b="0" kern="1200" dirty="0" smtClean="0"/>
            <a:t>Здатність використовувати базові категорії та новітні теорії, концепції, технології і методи у сфері міжнародних економічних відносин з урахуванням їх основних форм, застосовувати теоретичні знання щодо функціонування та розвитку міжнародних економічних відносин. 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200" b="0" kern="1200" dirty="0" smtClean="0"/>
            <a:t>Здатність обґрунтовувати особливості реалізації форм міжнародних економічних відносин на </a:t>
          </a:r>
          <a:r>
            <a:rPr lang="uk-UA" sz="1200" b="0" kern="1200" dirty="0" err="1" smtClean="0"/>
            <a:t>мега-</a:t>
          </a:r>
          <a:r>
            <a:rPr lang="uk-UA" sz="1200" b="0" kern="1200" dirty="0" smtClean="0"/>
            <a:t>, </a:t>
          </a:r>
          <a:r>
            <a:rPr lang="uk-UA" sz="1200" b="0" kern="1200" dirty="0" err="1" smtClean="0"/>
            <a:t>макро-</a:t>
          </a:r>
          <a:r>
            <a:rPr lang="uk-UA" sz="1200" b="0" kern="1200" dirty="0" smtClean="0"/>
            <a:t>, </a:t>
          </a:r>
          <a:r>
            <a:rPr lang="uk-UA" sz="1200" b="0" kern="1200" dirty="0" err="1" smtClean="0"/>
            <a:t>мезо-</a:t>
          </a:r>
          <a:r>
            <a:rPr lang="uk-UA" sz="1200" b="0" kern="1200" dirty="0" smtClean="0"/>
            <a:t> і </a:t>
          </a:r>
          <a:r>
            <a:rPr lang="uk-UA" sz="1200" b="0" kern="1200" dirty="0" err="1" smtClean="0"/>
            <a:t>мікрорівнях</a:t>
          </a:r>
          <a:r>
            <a:rPr lang="uk-UA" sz="1200" b="0" kern="1200" dirty="0" smtClean="0"/>
            <a:t>. 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200" kern="1200" dirty="0" smtClean="0"/>
            <a:t>Здатність визначати функціональні особливості, характер, рівень та ступінь взаємозв’язків між суб’єктами міжнародних економічних відносин різного рівня та налагоджувати комунікації між ними. </a:t>
          </a:r>
          <a:endParaRPr lang="ru-RU" sz="1200" kern="1200" dirty="0"/>
        </a:p>
      </dsp:txBody>
      <dsp:txXfrm>
        <a:off x="40" y="737845"/>
        <a:ext cx="3845569" cy="4304846"/>
      </dsp:txXfrm>
    </dsp:sp>
    <dsp:sp modelId="{5C300248-F532-4DD9-9FC2-BD154E5CC705}">
      <dsp:nvSpPr>
        <dsp:cNvPr id="0" name=""/>
        <dsp:cNvSpPr/>
      </dsp:nvSpPr>
      <dsp:spPr>
        <a:xfrm>
          <a:off x="4383989" y="318767"/>
          <a:ext cx="3845569" cy="4190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Програмні результати</a:t>
          </a:r>
          <a:endParaRPr lang="ru-RU" sz="1600" kern="1200" dirty="0"/>
        </a:p>
      </dsp:txBody>
      <dsp:txXfrm>
        <a:off x="4383989" y="318767"/>
        <a:ext cx="3845569" cy="419078"/>
      </dsp:txXfrm>
    </dsp:sp>
    <dsp:sp modelId="{A3F811A6-A48D-4D2E-AC1E-F7FED23DC4B6}">
      <dsp:nvSpPr>
        <dsp:cNvPr id="0" name=""/>
        <dsp:cNvSpPr/>
      </dsp:nvSpPr>
      <dsp:spPr>
        <a:xfrm>
          <a:off x="4383989" y="737845"/>
          <a:ext cx="3845569" cy="430484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006" tIns="48006" rIns="64008" bIns="72009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900" b="0" kern="1200" dirty="0" smtClean="0"/>
            <a:t>Володіти навичками самоаналізу (самоконтролю), бути зрозумілим для представників інших бізнес-культур та професійних груп різного рівня (з фахівцями з інших галузей знань/видів діяльності) на засадах цінування різноманітності, </a:t>
          </a:r>
          <a:r>
            <a:rPr lang="uk-UA" sz="900" b="0" kern="1200" dirty="0" err="1" smtClean="0"/>
            <a:t>мультикультурності</a:t>
          </a:r>
          <a:r>
            <a:rPr lang="uk-UA" sz="900" b="0" kern="1200" dirty="0" smtClean="0"/>
            <a:t>, толерантності та поваги до них. </a:t>
          </a:r>
          <a:endParaRPr lang="ru-RU" sz="900" b="1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900" b="0" kern="1200" dirty="0" smtClean="0"/>
            <a:t>. Планувати, організовувати, мотивувати, оцінювати та підвищувати результативність колективної праці, здійснювати дослідження в групі під керівництвом лідера, з урахуванням вимог та особливостей сьогодення в умовах обмеженості часу. </a:t>
          </a:r>
          <a:endParaRPr lang="ru-RU" sz="900" b="1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900" b="0" kern="1200" dirty="0" smtClean="0"/>
            <a:t>Застосовувати набуті теоретичні знання для розв’язання практичних завдань та змістовно інтерпретувати отримані результати. ПРН 11. Обґрунтовувати власну думку щодо конкретних умов реалізації форм міжнародних економічних відносин на </a:t>
          </a:r>
          <a:r>
            <a:rPr lang="uk-UA" sz="900" b="0" kern="1200" dirty="0" err="1" smtClean="0"/>
            <a:t>мега-</a:t>
          </a:r>
          <a:r>
            <a:rPr lang="uk-UA" sz="900" b="0" kern="1200" dirty="0" smtClean="0"/>
            <a:t>, </a:t>
          </a:r>
          <a:r>
            <a:rPr lang="uk-UA" sz="900" b="0" kern="1200" dirty="0" err="1" smtClean="0"/>
            <a:t>макро-</a:t>
          </a:r>
          <a:r>
            <a:rPr lang="uk-UA" sz="900" b="0" kern="1200" dirty="0" smtClean="0"/>
            <a:t>, </a:t>
          </a:r>
          <a:r>
            <a:rPr lang="uk-UA" sz="900" b="0" kern="1200" dirty="0" err="1" smtClean="0"/>
            <a:t>мезо-</a:t>
          </a:r>
          <a:r>
            <a:rPr lang="uk-UA" sz="900" b="0" kern="1200" dirty="0" smtClean="0"/>
            <a:t> і </a:t>
          </a:r>
          <a:r>
            <a:rPr lang="uk-UA" sz="900" b="0" kern="1200" dirty="0" err="1" smtClean="0"/>
            <a:t>мікрорівнях</a:t>
          </a:r>
          <a:r>
            <a:rPr lang="uk-UA" sz="900" b="0" kern="1200" dirty="0" smtClean="0"/>
            <a:t>. </a:t>
          </a:r>
          <a:endParaRPr lang="ru-RU" sz="900" b="1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900" b="0" kern="1200" dirty="0" smtClean="0"/>
            <a:t>Визначати функціональні особливості, характер, рівень та ступінь взаємозв’язків між суб’єктами міжнародних економічних відносин різного рівня та налагоджувати комунікації між ними. </a:t>
          </a:r>
          <a:endParaRPr lang="ru-RU" sz="900" b="1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900" b="0" kern="1200" dirty="0" smtClean="0"/>
            <a:t>Демонструвати знання про стан досліджень міжнародних економічних відносин та світового господарства у міждисциплінарному поєднанні із політичними, юридичними, природничими науками. </a:t>
          </a:r>
          <a:endParaRPr lang="ru-RU" sz="900" b="1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900" b="0" kern="1200" dirty="0" smtClean="0"/>
            <a:t>Визначати причини, типи та характер міжнародних конфліктів і суперечок, обґрунтовувати і застосовувати економічні, юридичні та дипломатичні методи і засоби їх вирішення на міжнародному рівні, відстоюючи національні інтереси України. </a:t>
          </a:r>
          <a:endParaRPr lang="ru-RU" sz="900" b="1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900" b="0" kern="1200" dirty="0" smtClean="0"/>
            <a:t>Відстоювати національні інтереси України з урахуванням </a:t>
          </a:r>
          <a:r>
            <a:rPr lang="uk-UA" sz="900" b="0" kern="1200" dirty="0" err="1" smtClean="0"/>
            <a:t>безпекової</a:t>
          </a:r>
          <a:r>
            <a:rPr lang="uk-UA" sz="900" b="0" kern="1200" dirty="0" smtClean="0"/>
            <a:t> компоненти міжнародних економічних відносин. </a:t>
          </a:r>
          <a:endParaRPr lang="ru-RU" sz="900" b="1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900" b="0" kern="1200" dirty="0" smtClean="0"/>
            <a:t>Розуміти і мати навички з ведення ділового протоколу та ділового етикету у сфері міжнародних економічних відносин, враховуючи особливості міжкультурного спілкування на професійному та соціальному рівнях, як державною так і іноземними мовами. </a:t>
          </a:r>
          <a:endParaRPr lang="ru-RU" sz="900" b="1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900" kern="1200" dirty="0" smtClean="0"/>
            <a:t>Презентувати результати дослідження на базі яких, розробляються рекомендації та заходи з адаптації до змін міжнародного середовища.</a:t>
          </a:r>
          <a:endParaRPr lang="ru-RU" sz="900" b="1" kern="1200" dirty="0"/>
        </a:p>
      </dsp:txBody>
      <dsp:txXfrm>
        <a:off x="4383989" y="737845"/>
        <a:ext cx="3845569" cy="430484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022004B-9E89-4AC4-91AC-B16D80F6CFF4}">
      <dsp:nvSpPr>
        <dsp:cNvPr id="0" name=""/>
        <dsp:cNvSpPr/>
      </dsp:nvSpPr>
      <dsp:spPr>
        <a:xfrm rot="5400000">
          <a:off x="5092990" y="1398057"/>
          <a:ext cx="408914" cy="553366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Методики дослідження міжнародних ринків</a:t>
          </a:r>
          <a:endParaRPr lang="ru-RU" sz="1400" kern="1200" dirty="0"/>
        </a:p>
      </dsp:txBody>
      <dsp:txXfrm rot="5400000">
        <a:off x="5092990" y="1398057"/>
        <a:ext cx="408914" cy="5533662"/>
      </dsp:txXfrm>
    </dsp:sp>
    <dsp:sp modelId="{69E68282-BC16-4CC8-8ABA-6D4DBD67332E}">
      <dsp:nvSpPr>
        <dsp:cNvPr id="0" name=""/>
        <dsp:cNvSpPr/>
      </dsp:nvSpPr>
      <dsp:spPr>
        <a:xfrm>
          <a:off x="226351" y="216688"/>
          <a:ext cx="2240390" cy="45453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 dirty="0"/>
        </a:p>
      </dsp:txBody>
      <dsp:txXfrm>
        <a:off x="226351" y="216688"/>
        <a:ext cx="2240390" cy="454539"/>
      </dsp:txXfrm>
    </dsp:sp>
    <dsp:sp modelId="{3B5EE761-188A-471E-809C-A0E9F6DFA45A}">
      <dsp:nvSpPr>
        <dsp:cNvPr id="0" name=""/>
        <dsp:cNvSpPr/>
      </dsp:nvSpPr>
      <dsp:spPr>
        <a:xfrm>
          <a:off x="226974" y="185042"/>
          <a:ext cx="2240390" cy="45453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Тема 1</a:t>
          </a:r>
          <a:endParaRPr lang="ru-RU" sz="2300" kern="1200" dirty="0"/>
        </a:p>
      </dsp:txBody>
      <dsp:txXfrm>
        <a:off x="226974" y="185042"/>
        <a:ext cx="2240390" cy="454539"/>
      </dsp:txXfrm>
    </dsp:sp>
    <dsp:sp modelId="{ADD22DAD-6041-4047-9F51-037DDE0BE0A6}">
      <dsp:nvSpPr>
        <dsp:cNvPr id="0" name=""/>
        <dsp:cNvSpPr/>
      </dsp:nvSpPr>
      <dsp:spPr>
        <a:xfrm rot="5400000">
          <a:off x="5092990" y="-1066420"/>
          <a:ext cx="408914" cy="553366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err="1" smtClean="0"/>
            <a:t>Ринок</a:t>
          </a:r>
          <a:r>
            <a:rPr lang="ru-RU" sz="1400" b="0" kern="1200" dirty="0" smtClean="0"/>
            <a:t> </a:t>
          </a:r>
          <a:r>
            <a:rPr lang="ru-RU" sz="1400" b="0" kern="1200" dirty="0" err="1" smtClean="0"/>
            <a:t>капіталу</a:t>
          </a:r>
          <a:r>
            <a:rPr lang="ru-RU" sz="1100" b="0" kern="1200" dirty="0" smtClean="0"/>
            <a:t>.</a:t>
          </a:r>
          <a:r>
            <a:rPr lang="uk-UA" sz="1100" b="0" kern="1200" dirty="0" smtClean="0"/>
            <a:t> </a:t>
          </a:r>
          <a:r>
            <a:rPr lang="uk-UA" sz="1400" b="0" kern="1200" dirty="0" smtClean="0"/>
            <a:t>Економічні чинники, що визначають пріоритети власників фінансових ресурсів та цінних паперів. </a:t>
          </a:r>
          <a:endParaRPr lang="ru-RU" sz="1400" kern="1200" dirty="0"/>
        </a:p>
      </dsp:txBody>
      <dsp:txXfrm rot="5400000">
        <a:off x="5092990" y="-1066420"/>
        <a:ext cx="408914" cy="5533662"/>
      </dsp:txXfrm>
    </dsp:sp>
    <dsp:sp modelId="{F0A38B75-F634-4C0C-8545-97969C12874D}">
      <dsp:nvSpPr>
        <dsp:cNvPr id="0" name=""/>
        <dsp:cNvSpPr/>
      </dsp:nvSpPr>
      <dsp:spPr>
        <a:xfrm>
          <a:off x="226351" y="2094458"/>
          <a:ext cx="2240390" cy="45453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Тема 4</a:t>
          </a:r>
          <a:endParaRPr lang="ru-RU" sz="2300" kern="1200" dirty="0"/>
        </a:p>
      </dsp:txBody>
      <dsp:txXfrm>
        <a:off x="226351" y="2094458"/>
        <a:ext cx="2240390" cy="454539"/>
      </dsp:txXfrm>
    </dsp:sp>
    <dsp:sp modelId="{91029B79-4ECB-446A-A451-54BB9AE4AA42}">
      <dsp:nvSpPr>
        <dsp:cNvPr id="0" name=""/>
        <dsp:cNvSpPr/>
      </dsp:nvSpPr>
      <dsp:spPr>
        <a:xfrm rot="5400000">
          <a:off x="5092990" y="-2338179"/>
          <a:ext cx="408914" cy="553366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/>
            <a:t>Попит на </a:t>
          </a:r>
          <a:r>
            <a:rPr lang="ru-RU" sz="1400" b="0" kern="1200" dirty="0" err="1" smtClean="0"/>
            <a:t>ресурси</a:t>
          </a:r>
          <a:r>
            <a:rPr lang="ru-RU" sz="1400" b="0" kern="1200" dirty="0" smtClean="0"/>
            <a:t>, </a:t>
          </a:r>
          <a:r>
            <a:rPr lang="ru-RU" sz="1400" b="0" kern="1200" dirty="0" err="1" smtClean="0"/>
            <a:t>його</a:t>
          </a:r>
          <a:r>
            <a:rPr lang="ru-RU" sz="1400" b="0" kern="1200" dirty="0" smtClean="0"/>
            <a:t> </a:t>
          </a:r>
          <a:r>
            <a:rPr lang="ru-RU" sz="1400" b="0" kern="1200" dirty="0" err="1" smtClean="0"/>
            <a:t>похідний</a:t>
          </a:r>
          <a:r>
            <a:rPr lang="ru-RU" sz="1400" b="0" kern="1200" dirty="0" smtClean="0"/>
            <a:t> характер. </a:t>
          </a:r>
          <a:endParaRPr lang="ru-RU" sz="1400" kern="1200" dirty="0"/>
        </a:p>
      </dsp:txBody>
      <dsp:txXfrm rot="5400000">
        <a:off x="5092990" y="-2338179"/>
        <a:ext cx="408914" cy="5533662"/>
      </dsp:txXfrm>
    </dsp:sp>
    <dsp:sp modelId="{086309CC-2FDF-4E79-BA9C-F38AC0155668}">
      <dsp:nvSpPr>
        <dsp:cNvPr id="0" name=""/>
        <dsp:cNvSpPr/>
      </dsp:nvSpPr>
      <dsp:spPr>
        <a:xfrm>
          <a:off x="226351" y="832377"/>
          <a:ext cx="2240390" cy="45453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Тема 2</a:t>
          </a:r>
          <a:endParaRPr lang="ru-RU" sz="2300" kern="1200" dirty="0"/>
        </a:p>
      </dsp:txBody>
      <dsp:txXfrm>
        <a:off x="226351" y="832377"/>
        <a:ext cx="2240390" cy="454539"/>
      </dsp:txXfrm>
    </dsp:sp>
    <dsp:sp modelId="{C4AF16E0-3DAE-478C-AE3D-7DE78F584BB3}">
      <dsp:nvSpPr>
        <dsp:cNvPr id="0" name=""/>
        <dsp:cNvSpPr/>
      </dsp:nvSpPr>
      <dsp:spPr>
        <a:xfrm rot="5400000">
          <a:off x="5092990" y="-1739710"/>
          <a:ext cx="408914" cy="553366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err="1" smtClean="0"/>
            <a:t>Ціноутворення</a:t>
          </a:r>
          <a:r>
            <a:rPr lang="ru-RU" sz="1400" b="0" kern="1200" dirty="0" smtClean="0"/>
            <a:t> на ринку </a:t>
          </a:r>
          <a:r>
            <a:rPr lang="ru-RU" sz="1400" b="0" kern="1200" dirty="0" err="1" smtClean="0"/>
            <a:t>праці</a:t>
          </a:r>
          <a:r>
            <a:rPr lang="ru-RU" sz="1400" b="0" kern="1200" dirty="0" smtClean="0"/>
            <a:t>. </a:t>
          </a:r>
          <a:endParaRPr lang="ru-RU" sz="1400" kern="1200" dirty="0"/>
        </a:p>
      </dsp:txBody>
      <dsp:txXfrm rot="5400000">
        <a:off x="5092990" y="-1739710"/>
        <a:ext cx="408914" cy="5533662"/>
      </dsp:txXfrm>
    </dsp:sp>
    <dsp:sp modelId="{340AC7E3-0049-4E11-83F3-047C45F3FC5E}">
      <dsp:nvSpPr>
        <dsp:cNvPr id="0" name=""/>
        <dsp:cNvSpPr/>
      </dsp:nvSpPr>
      <dsp:spPr>
        <a:xfrm>
          <a:off x="226351" y="1479712"/>
          <a:ext cx="2240390" cy="45453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Тема 3</a:t>
          </a:r>
          <a:endParaRPr lang="ru-RU" sz="2300" kern="1200" dirty="0"/>
        </a:p>
      </dsp:txBody>
      <dsp:txXfrm>
        <a:off x="226351" y="1479712"/>
        <a:ext cx="2240390" cy="454539"/>
      </dsp:txXfrm>
    </dsp:sp>
    <dsp:sp modelId="{54D3E6EA-14DC-4014-9F7B-FEEA2F17A3E7}">
      <dsp:nvSpPr>
        <dsp:cNvPr id="0" name=""/>
        <dsp:cNvSpPr/>
      </dsp:nvSpPr>
      <dsp:spPr>
        <a:xfrm rot="5400000">
          <a:off x="5085125" y="757873"/>
          <a:ext cx="424643" cy="553366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Основи </a:t>
          </a:r>
          <a:r>
            <a:rPr lang="uk-UA" sz="1400" kern="1200" dirty="0" err="1" smtClean="0"/>
            <a:t>коньюннктурних</a:t>
          </a:r>
          <a:r>
            <a:rPr lang="uk-UA" sz="1400" kern="1200" dirty="0" smtClean="0"/>
            <a:t> досліджень міжнародних ринків ресурсів</a:t>
          </a:r>
          <a:endParaRPr lang="ru-RU" sz="1400" kern="1200" dirty="0"/>
        </a:p>
      </dsp:txBody>
      <dsp:txXfrm rot="5400000">
        <a:off x="5085125" y="757873"/>
        <a:ext cx="424643" cy="5533662"/>
      </dsp:txXfrm>
    </dsp:sp>
    <dsp:sp modelId="{51F225F0-37B6-40F4-B56B-A0F5B64A4EDD}">
      <dsp:nvSpPr>
        <dsp:cNvPr id="0" name=""/>
        <dsp:cNvSpPr/>
      </dsp:nvSpPr>
      <dsp:spPr>
        <a:xfrm>
          <a:off x="226351" y="2666470"/>
          <a:ext cx="2240390" cy="46095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Тема 5</a:t>
          </a:r>
          <a:endParaRPr lang="ru-RU" sz="2300" kern="1200" dirty="0"/>
        </a:p>
      </dsp:txBody>
      <dsp:txXfrm>
        <a:off x="226351" y="2666470"/>
        <a:ext cx="2240390" cy="460958"/>
      </dsp:txXfrm>
    </dsp:sp>
    <dsp:sp modelId="{F7D730A3-8477-4A92-8603-55863A8719B7}">
      <dsp:nvSpPr>
        <dsp:cNvPr id="0" name=""/>
        <dsp:cNvSpPr/>
      </dsp:nvSpPr>
      <dsp:spPr>
        <a:xfrm rot="5400000">
          <a:off x="5092990" y="-474154"/>
          <a:ext cx="408914" cy="553366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b="0" kern="1200" dirty="0" smtClean="0"/>
            <a:t>Рентабельність інвестицій. Дисконтування. </a:t>
          </a:r>
          <a:endParaRPr lang="ru-RU" sz="1400" kern="1200" dirty="0"/>
        </a:p>
      </dsp:txBody>
      <dsp:txXfrm rot="5400000">
        <a:off x="5092990" y="-474154"/>
        <a:ext cx="408914" cy="5533662"/>
      </dsp:txXfrm>
    </dsp:sp>
    <dsp:sp modelId="{948C9DF1-D81B-48B3-B042-9DCD5EF34D3C}">
      <dsp:nvSpPr>
        <dsp:cNvPr id="0" name=""/>
        <dsp:cNvSpPr/>
      </dsp:nvSpPr>
      <dsp:spPr>
        <a:xfrm>
          <a:off x="226351" y="3313266"/>
          <a:ext cx="2240390" cy="45453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Тема 6</a:t>
          </a:r>
          <a:endParaRPr lang="ru-RU" sz="2300" kern="1200" dirty="0"/>
        </a:p>
      </dsp:txBody>
      <dsp:txXfrm>
        <a:off x="226351" y="3313266"/>
        <a:ext cx="2240390" cy="454539"/>
      </dsp:txXfrm>
    </dsp:sp>
    <dsp:sp modelId="{096B576A-0AC4-48B5-A515-CA3F8EF15ECB}">
      <dsp:nvSpPr>
        <dsp:cNvPr id="0" name=""/>
        <dsp:cNvSpPr/>
      </dsp:nvSpPr>
      <dsp:spPr>
        <a:xfrm rot="5400000">
          <a:off x="5092990" y="173943"/>
          <a:ext cx="408914" cy="553366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b="0" kern="1200" dirty="0" smtClean="0"/>
            <a:t>Ринок природних ресурсів. </a:t>
          </a:r>
          <a:endParaRPr lang="ru-RU" sz="1400" kern="1200" dirty="0"/>
        </a:p>
      </dsp:txBody>
      <dsp:txXfrm rot="5400000">
        <a:off x="5092990" y="173943"/>
        <a:ext cx="408914" cy="5533662"/>
      </dsp:txXfrm>
    </dsp:sp>
    <dsp:sp modelId="{B490C05A-C3EF-42FF-8A68-57F2A3627915}">
      <dsp:nvSpPr>
        <dsp:cNvPr id="0" name=""/>
        <dsp:cNvSpPr/>
      </dsp:nvSpPr>
      <dsp:spPr>
        <a:xfrm>
          <a:off x="226351" y="3911763"/>
          <a:ext cx="2240390" cy="45453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Тема </a:t>
          </a:r>
          <a:r>
            <a:rPr lang="uk-UA" sz="2300" kern="1200" dirty="0" smtClean="0"/>
            <a:t>7</a:t>
          </a:r>
          <a:endParaRPr lang="ru-RU" sz="2300" kern="1200" dirty="0"/>
        </a:p>
      </dsp:txBody>
      <dsp:txXfrm>
        <a:off x="226351" y="3911763"/>
        <a:ext cx="2240390" cy="4545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292485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60168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79325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582482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63401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85103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36044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15082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68777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04128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2038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D4E14-9386-4384-BA38-C3D3E8FC8FD5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5937418" y="6488668"/>
            <a:ext cx="32065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hlinkClick r:id="rId14"/>
              </a:rPr>
              <a:t>http://presentation-creation.ru/</a:t>
            </a:r>
            <a:endParaRPr lang="en-US" sz="3200" dirty="0"/>
          </a:p>
        </p:txBody>
      </p:sp>
    </p:spTree>
    <p:extLst>
      <p:ext uri="{BB962C8B-B14F-4D97-AF65-F5344CB8AC3E}">
        <p14:creationId xmlns="" xmlns:p14="http://schemas.microsoft.com/office/powerpoint/2010/main" val="1874607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16632"/>
            <a:ext cx="7772400" cy="1080120"/>
          </a:xfrm>
        </p:spPr>
        <p:txBody>
          <a:bodyPr>
            <a:noAutofit/>
          </a:bodyPr>
          <a:lstStyle/>
          <a:p>
            <a:r>
              <a:rPr lang="uk-UA" sz="2400" b="1" dirty="0" smtClean="0"/>
              <a:t>Міністерство освіти і науки України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uk-UA" sz="2400" b="1" dirty="0" smtClean="0"/>
              <a:t>Херсонський державний університет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uk-UA" sz="2400" b="1" dirty="0" smtClean="0"/>
              <a:t>Факультет економіки та менеджменту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573016"/>
            <a:ext cx="6400800" cy="1944216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 </a:t>
            </a: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Галузь знань </a:t>
            </a:r>
            <a:r>
              <a:rPr lang="uk-UA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29 Міжнародні відносини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Спеціальність 292 «Міжнародні економічні відносини»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Ступінь вищої освіти </a:t>
            </a:r>
            <a:r>
              <a:rPr lang="uk-UA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бакалавр </a:t>
            </a: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uk-UA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uk-UA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Херсон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WordArt 2"/>
          <p:cNvSpPr>
            <a:spLocks noChangeArrowheads="1" noChangeShapeType="1" noTextEdit="1"/>
          </p:cNvSpPr>
          <p:nvPr/>
        </p:nvSpPr>
        <p:spPr bwMode="gray">
          <a:xfrm>
            <a:off x="1619672" y="2276872"/>
            <a:ext cx="5832648" cy="609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b="1" kern="10" dirty="0" err="1" smtClean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53882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>Міжнародні</a:t>
            </a:r>
            <a:r>
              <a:rPr lang="ru-RU" sz="3600" b="1" kern="10" dirty="0" smtClean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53882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b="1" kern="10" dirty="0" smtClean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53882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>ринки </a:t>
            </a:r>
            <a:r>
              <a:rPr lang="ru-RU" sz="3600" b="1" kern="10" dirty="0" err="1" smtClean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53882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>ресурсів</a:t>
            </a:r>
            <a:endParaRPr lang="ru-RU" sz="3600" b="1" kern="10" dirty="0">
              <a:ln w="19050">
                <a:solidFill>
                  <a:srgbClr val="FFFFFF"/>
                </a:solidFill>
                <a:round/>
                <a:headEnd/>
                <a:tailEnd/>
              </a:ln>
              <a:solidFill>
                <a:schemeClr val="accent1"/>
              </a:solidFill>
              <a:effectLst>
                <a:outerShdw dist="53882" dir="2700000" algn="ctr" rotWithShape="0">
                  <a:schemeClr val="tx1">
                    <a:alpha val="50000"/>
                  </a:schemeClr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9908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>
            <a:spLocks noChangeArrowheads="1"/>
          </p:cNvSpPr>
          <p:nvPr/>
        </p:nvSpPr>
        <p:spPr bwMode="gray">
          <a:xfrm>
            <a:off x="1259632" y="1268760"/>
            <a:ext cx="6653213" cy="1144587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gray">
          <a:xfrm>
            <a:off x="1222375" y="2954884"/>
            <a:ext cx="6661993" cy="1482228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gray">
          <a:xfrm>
            <a:off x="1259632" y="4941168"/>
            <a:ext cx="6653212" cy="1031875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gray">
          <a:xfrm flipV="1">
            <a:off x="1393825" y="2284959"/>
            <a:ext cx="6397625" cy="661987"/>
          </a:xfrm>
          <a:custGeom>
            <a:avLst/>
            <a:gdLst>
              <a:gd name="G0" fmla="+- 3813 0 0"/>
              <a:gd name="G1" fmla="+- 21600 0 3813"/>
              <a:gd name="G2" fmla="*/ 3813 1 2"/>
              <a:gd name="G3" fmla="+- 21600 0 G2"/>
              <a:gd name="G4" fmla="+/ 3813 21600 2"/>
              <a:gd name="G5" fmla="+/ G1 0 2"/>
              <a:gd name="G6" fmla="*/ 21600 21600 3813"/>
              <a:gd name="G7" fmla="*/ G6 1 2"/>
              <a:gd name="G8" fmla="+- 21600 0 G7"/>
              <a:gd name="G9" fmla="*/ 21600 1 2"/>
              <a:gd name="G10" fmla="+- 3813 0 G9"/>
              <a:gd name="G11" fmla="?: G10 G8 0"/>
              <a:gd name="G12" fmla="?: G10 G7 21600"/>
              <a:gd name="T0" fmla="*/ 19693 w 21600"/>
              <a:gd name="T1" fmla="*/ 10800 h 21600"/>
              <a:gd name="T2" fmla="*/ 10800 w 21600"/>
              <a:gd name="T3" fmla="*/ 21600 h 21600"/>
              <a:gd name="T4" fmla="*/ 1907 w 21600"/>
              <a:gd name="T5" fmla="*/ 10800 h 21600"/>
              <a:gd name="T6" fmla="*/ 10800 w 21600"/>
              <a:gd name="T7" fmla="*/ 0 h 21600"/>
              <a:gd name="T8" fmla="*/ 3707 w 21600"/>
              <a:gd name="T9" fmla="*/ 3707 h 21600"/>
              <a:gd name="T10" fmla="*/ 17893 w 21600"/>
              <a:gd name="T11" fmla="*/ 1789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813" y="21600"/>
                </a:lnTo>
                <a:lnTo>
                  <a:pt x="1778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accent2">
                  <a:alpha val="39999"/>
                </a:schemeClr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gray">
          <a:xfrm flipV="1">
            <a:off x="1331640" y="548680"/>
            <a:ext cx="6502400" cy="665163"/>
          </a:xfrm>
          <a:custGeom>
            <a:avLst/>
            <a:gdLst>
              <a:gd name="G0" fmla="+- 3813 0 0"/>
              <a:gd name="G1" fmla="+- 21600 0 3813"/>
              <a:gd name="G2" fmla="*/ 3813 1 2"/>
              <a:gd name="G3" fmla="+- 21600 0 G2"/>
              <a:gd name="G4" fmla="+/ 3813 21600 2"/>
              <a:gd name="G5" fmla="+/ G1 0 2"/>
              <a:gd name="G6" fmla="*/ 21600 21600 3813"/>
              <a:gd name="G7" fmla="*/ G6 1 2"/>
              <a:gd name="G8" fmla="+- 21600 0 G7"/>
              <a:gd name="G9" fmla="*/ 21600 1 2"/>
              <a:gd name="G10" fmla="+- 3813 0 G9"/>
              <a:gd name="G11" fmla="?: G10 G8 0"/>
              <a:gd name="G12" fmla="?: G10 G7 21600"/>
              <a:gd name="T0" fmla="*/ 19693 w 21600"/>
              <a:gd name="T1" fmla="*/ 10800 h 21600"/>
              <a:gd name="T2" fmla="*/ 10800 w 21600"/>
              <a:gd name="T3" fmla="*/ 21600 h 21600"/>
              <a:gd name="T4" fmla="*/ 1907 w 21600"/>
              <a:gd name="T5" fmla="*/ 10800 h 21600"/>
              <a:gd name="T6" fmla="*/ 10800 w 21600"/>
              <a:gd name="T7" fmla="*/ 0 h 21600"/>
              <a:gd name="T8" fmla="*/ 3707 w 21600"/>
              <a:gd name="T9" fmla="*/ 3707 h 21600"/>
              <a:gd name="T10" fmla="*/ 17893 w 21600"/>
              <a:gd name="T11" fmla="*/ 1789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813" y="21600"/>
                </a:lnTo>
                <a:lnTo>
                  <a:pt x="1778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alpha val="39999"/>
                </a:schemeClr>
              </a:gs>
              <a:gs pos="100000">
                <a:schemeClr val="accent1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gray">
          <a:xfrm flipV="1">
            <a:off x="1403648" y="4149080"/>
            <a:ext cx="6475413" cy="665163"/>
          </a:xfrm>
          <a:custGeom>
            <a:avLst/>
            <a:gdLst>
              <a:gd name="G0" fmla="+- 3813 0 0"/>
              <a:gd name="G1" fmla="+- 21600 0 3813"/>
              <a:gd name="G2" fmla="*/ 3813 1 2"/>
              <a:gd name="G3" fmla="+- 21600 0 G2"/>
              <a:gd name="G4" fmla="+/ 3813 21600 2"/>
              <a:gd name="G5" fmla="+/ G1 0 2"/>
              <a:gd name="G6" fmla="*/ 21600 21600 3813"/>
              <a:gd name="G7" fmla="*/ G6 1 2"/>
              <a:gd name="G8" fmla="+- 21600 0 G7"/>
              <a:gd name="G9" fmla="*/ 21600 1 2"/>
              <a:gd name="G10" fmla="+- 3813 0 G9"/>
              <a:gd name="G11" fmla="?: G10 G8 0"/>
              <a:gd name="G12" fmla="?: G10 G7 21600"/>
              <a:gd name="T0" fmla="*/ 19693 w 21600"/>
              <a:gd name="T1" fmla="*/ 10800 h 21600"/>
              <a:gd name="T2" fmla="*/ 10800 w 21600"/>
              <a:gd name="T3" fmla="*/ 21600 h 21600"/>
              <a:gd name="T4" fmla="*/ 1907 w 21600"/>
              <a:gd name="T5" fmla="*/ 10800 h 21600"/>
              <a:gd name="T6" fmla="*/ 10800 w 21600"/>
              <a:gd name="T7" fmla="*/ 0 h 21600"/>
              <a:gd name="T8" fmla="*/ 3707 w 21600"/>
              <a:gd name="T9" fmla="*/ 3707 h 21600"/>
              <a:gd name="T10" fmla="*/ 17893 w 21600"/>
              <a:gd name="T11" fmla="*/ 1789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813" y="21600"/>
                </a:lnTo>
                <a:lnTo>
                  <a:pt x="1778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hlink">
                  <a:alpha val="39999"/>
                </a:schemeClr>
              </a:gs>
              <a:gs pos="100000">
                <a:schemeClr val="hlink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9" name="Picture 9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276350" y="1407071"/>
            <a:ext cx="674688" cy="574675"/>
          </a:xfrm>
          <a:prstGeom prst="rect">
            <a:avLst/>
          </a:prstGeom>
          <a:noFill/>
        </p:spPr>
      </p:pic>
      <p:pic>
        <p:nvPicPr>
          <p:cNvPr id="10" name="Picture 10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273175" y="3000921"/>
            <a:ext cx="676275" cy="573088"/>
          </a:xfrm>
          <a:prstGeom prst="rect">
            <a:avLst/>
          </a:prstGeom>
          <a:noFill/>
        </p:spPr>
      </p:pic>
      <p:pic>
        <p:nvPicPr>
          <p:cNvPr id="11" name="Picture 11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277938" y="4512221"/>
            <a:ext cx="674687" cy="573088"/>
          </a:xfrm>
          <a:prstGeom prst="rect">
            <a:avLst/>
          </a:prstGeom>
          <a:noFill/>
        </p:spPr>
      </p:pic>
      <p:sp>
        <p:nvSpPr>
          <p:cNvPr id="12" name="AutoShape 12"/>
          <p:cNvSpPr>
            <a:spLocks noChangeArrowheads="1"/>
          </p:cNvSpPr>
          <p:nvPr/>
        </p:nvSpPr>
        <p:spPr bwMode="gray">
          <a:xfrm>
            <a:off x="1763688" y="980728"/>
            <a:ext cx="5791200" cy="457200"/>
          </a:xfrm>
          <a:prstGeom prst="roundRect">
            <a:avLst>
              <a:gd name="adj" fmla="val 16667"/>
            </a:avLst>
          </a:prstGeom>
          <a:solidFill>
            <a:srgbClr val="FEFFFF"/>
          </a:solidFill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AutoShape 13"/>
          <p:cNvSpPr>
            <a:spLocks noChangeArrowheads="1"/>
          </p:cNvSpPr>
          <p:nvPr/>
        </p:nvSpPr>
        <p:spPr bwMode="gray">
          <a:xfrm>
            <a:off x="1691680" y="2780928"/>
            <a:ext cx="5791200" cy="322039"/>
          </a:xfrm>
          <a:prstGeom prst="roundRect">
            <a:avLst>
              <a:gd name="adj" fmla="val 16667"/>
            </a:avLst>
          </a:prstGeom>
          <a:solidFill>
            <a:srgbClr val="FEFFFF"/>
          </a:solidFill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b="1" dirty="0" smtClean="0">
                <a:solidFill>
                  <a:schemeClr val="accent2"/>
                </a:solidFill>
              </a:rPr>
              <a:t>Завдання дисципліни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14" name="AutoShape 14"/>
          <p:cNvSpPr>
            <a:spLocks noChangeArrowheads="1"/>
          </p:cNvSpPr>
          <p:nvPr/>
        </p:nvSpPr>
        <p:spPr bwMode="gray">
          <a:xfrm>
            <a:off x="1691680" y="4653136"/>
            <a:ext cx="5791200" cy="457200"/>
          </a:xfrm>
          <a:prstGeom prst="roundRect">
            <a:avLst>
              <a:gd name="adj" fmla="val 16667"/>
            </a:avLst>
          </a:prstGeom>
          <a:solidFill>
            <a:srgbClr val="FEFFFF"/>
          </a:solidFill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gray">
          <a:xfrm>
            <a:off x="1619672" y="1628800"/>
            <a:ext cx="6019800" cy="7386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uk-UA" sz="1400" dirty="0" smtClean="0">
                <a:solidFill>
                  <a:schemeClr val="bg1"/>
                </a:solidFill>
              </a:rPr>
              <a:t>пізнання методологічних принципів аналізу економічної поведінки суб’єктів ринку. </a:t>
            </a:r>
            <a:endParaRPr lang="ru-RU" sz="1400" b="1" dirty="0" smtClean="0">
              <a:solidFill>
                <a:schemeClr val="bg1"/>
              </a:solidFill>
            </a:endParaRPr>
          </a:p>
          <a:p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gray">
          <a:xfrm>
            <a:off x="1619672" y="3140968"/>
            <a:ext cx="6019800" cy="138499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uk-UA" sz="1400" dirty="0" smtClean="0">
                <a:solidFill>
                  <a:schemeClr val="bg1"/>
                </a:solidFill>
              </a:rPr>
              <a:t>оволодіння універсальним інструментарієм прийняття  раціональних господарських рішень; розкриття особливостей функціонування ринків факторів виробництва та утворення цін на послуги праці, капіталу, природних ресурсів відповідно до типу ринкової структури; визначення впливу загальної ринкової рівноваги на ефективність розміщення ресурсів в економіці</a:t>
            </a:r>
            <a:r>
              <a:rPr lang="uk-UA" sz="1400" dirty="0" smtClean="0">
                <a:solidFill>
                  <a:schemeClr val="bg1"/>
                </a:solidFill>
              </a:rPr>
              <a:t>,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gray">
          <a:xfrm>
            <a:off x="1619672" y="5157192"/>
            <a:ext cx="6120680" cy="10772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uk-UA" sz="1600" dirty="0" smtClean="0">
                <a:solidFill>
                  <a:schemeClr val="bg1"/>
                </a:solidFill>
              </a:rPr>
              <a:t>економічні відносини між суб’єктами  господарювання в умовах обмеженості ресурсів, економічна поведінка  виробників, споживачів, власників виробничих та фінансових ресурсів. </a:t>
            </a:r>
            <a:endParaRPr lang="ru-RU" sz="1600" b="1" dirty="0" smtClean="0">
              <a:solidFill>
                <a:schemeClr val="bg1"/>
              </a:solidFill>
            </a:endParaRPr>
          </a:p>
          <a:p>
            <a:pPr eaLnBrk="0" hangingPunct="0"/>
            <a:endParaRPr lang="en-US" sz="1600" dirty="0">
              <a:solidFill>
                <a:srgbClr val="FEFFFF"/>
              </a:solidFill>
            </a:endParaRPr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gray">
          <a:xfrm>
            <a:off x="2123728" y="1052736"/>
            <a:ext cx="5029200" cy="402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b="1" dirty="0" smtClean="0">
                <a:solidFill>
                  <a:schemeClr val="accent1"/>
                </a:solidFill>
              </a:rPr>
              <a:t>Мета </a:t>
            </a:r>
            <a:r>
              <a:rPr lang="ru-RU" b="1" dirty="0" err="1" smtClean="0">
                <a:solidFill>
                  <a:schemeClr val="accent1"/>
                </a:solidFill>
              </a:rPr>
              <a:t>дисципліни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gray">
          <a:xfrm>
            <a:off x="2087563" y="2756446"/>
            <a:ext cx="5029200" cy="402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gray">
          <a:xfrm>
            <a:off x="2087563" y="4653135"/>
            <a:ext cx="5029200" cy="757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uk-UA" b="1" dirty="0" smtClean="0">
                <a:solidFill>
                  <a:schemeClr val="accent2"/>
                </a:solidFill>
              </a:rPr>
              <a:t>Предмет дисципліни</a:t>
            </a:r>
            <a:endParaRPr lang="en-US" b="1" dirty="0" smtClean="0">
              <a:solidFill>
                <a:schemeClr val="accent2"/>
              </a:solidFill>
            </a:endParaRPr>
          </a:p>
          <a:p>
            <a:pPr algn="ctr">
              <a:lnSpc>
                <a:spcPct val="120000"/>
              </a:lnSpc>
            </a:pPr>
            <a:r>
              <a:rPr lang="ru-RU" b="1" dirty="0" smtClean="0">
                <a:solidFill>
                  <a:schemeClr val="hlink"/>
                </a:solidFill>
              </a:rPr>
              <a:t>Форма контролю</a:t>
            </a:r>
            <a:endParaRPr lang="en-US" b="1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1476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/>
          </a:bodyPr>
          <a:lstStyle/>
          <a:p>
            <a:r>
              <a:rPr lang="uk-UA" sz="2000" dirty="0" smtClean="0">
                <a:solidFill>
                  <a:schemeClr val="tx2">
                    <a:lumMod val="75000"/>
                  </a:schemeClr>
                </a:solidFill>
              </a:rPr>
              <a:t>Компетентності та програмні результати навчання</a:t>
            </a: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764704"/>
          <a:ext cx="8229600" cy="53614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Структура дисципліни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908720"/>
          <a:ext cx="8229600" cy="52174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2"/>
          <p:cNvSpPr>
            <a:spLocks noChangeArrowheads="1" noChangeShapeType="1" noTextEdit="1"/>
          </p:cNvSpPr>
          <p:nvPr/>
        </p:nvSpPr>
        <p:spPr bwMode="gray">
          <a:xfrm>
            <a:off x="2195736" y="260648"/>
            <a:ext cx="4495800" cy="609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b="1" kern="10" dirty="0" smtClean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53882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>Список </a:t>
            </a:r>
            <a:r>
              <a:rPr lang="uk-UA" sz="3600" b="1" kern="10" dirty="0" smtClean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53882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>літератури</a:t>
            </a:r>
            <a:endParaRPr lang="ru-RU" sz="3600" b="1" kern="10" dirty="0">
              <a:ln w="19050">
                <a:solidFill>
                  <a:srgbClr val="FFFFFF"/>
                </a:solidFill>
                <a:round/>
                <a:headEnd/>
                <a:tailEnd/>
              </a:ln>
              <a:solidFill>
                <a:schemeClr val="accent1"/>
              </a:solidFill>
              <a:effectLst>
                <a:outerShdw dist="53882" dir="2700000" algn="ctr" rotWithShape="0">
                  <a:schemeClr val="tx1">
                    <a:alpha val="50000"/>
                  </a:scheme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1124744"/>
            <a:ext cx="784887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1400" dirty="0" err="1" smtClean="0"/>
              <a:t>Березовенко</a:t>
            </a:r>
            <a:r>
              <a:rPr lang="ru-RU" sz="1400" dirty="0" smtClean="0"/>
              <a:t> </a:t>
            </a:r>
            <a:r>
              <a:rPr lang="ru-RU" sz="1400" dirty="0" smtClean="0"/>
              <a:t>С. М. </a:t>
            </a:r>
            <a:r>
              <a:rPr lang="ru-RU" sz="1400" dirty="0" err="1" smtClean="0"/>
              <a:t>Кон`юнктура</a:t>
            </a:r>
            <a:r>
              <a:rPr lang="ru-RU" sz="1400" dirty="0" smtClean="0"/>
              <a:t> </a:t>
            </a:r>
            <a:r>
              <a:rPr lang="ru-RU" sz="1400" dirty="0" err="1" smtClean="0"/>
              <a:t>світових</a:t>
            </a:r>
            <a:r>
              <a:rPr lang="ru-RU" sz="1400" dirty="0" smtClean="0"/>
              <a:t> </a:t>
            </a:r>
            <a:r>
              <a:rPr lang="ru-RU" sz="1400" dirty="0" err="1" smtClean="0"/>
              <a:t>товарних</a:t>
            </a:r>
            <a:r>
              <a:rPr lang="ru-RU" sz="1400" dirty="0" smtClean="0"/>
              <a:t> </a:t>
            </a:r>
            <a:r>
              <a:rPr lang="ru-RU" sz="1400" dirty="0" err="1" smtClean="0"/>
              <a:t>ринків</a:t>
            </a:r>
            <a:r>
              <a:rPr lang="ru-RU" sz="1400" dirty="0" smtClean="0"/>
              <a:t>: </a:t>
            </a:r>
            <a:r>
              <a:rPr lang="ru-RU" sz="1400" dirty="0" err="1" smtClean="0"/>
              <a:t>підручник</a:t>
            </a:r>
            <a:r>
              <a:rPr lang="ru-RU" sz="1400" dirty="0" smtClean="0"/>
              <a:t> / С. М. </a:t>
            </a:r>
            <a:r>
              <a:rPr lang="ru-RU" sz="1400" dirty="0" err="1" smtClean="0"/>
              <a:t>Березовенко</a:t>
            </a:r>
            <a:r>
              <a:rPr lang="ru-RU" sz="1400" dirty="0" smtClean="0"/>
              <a:t> ; </a:t>
            </a:r>
            <a:r>
              <a:rPr lang="ru-RU" sz="1400" dirty="0" err="1" smtClean="0"/>
              <a:t>Київський</a:t>
            </a:r>
            <a:r>
              <a:rPr lang="ru-RU" sz="1400" dirty="0" smtClean="0"/>
              <a:t> </a:t>
            </a:r>
            <a:r>
              <a:rPr lang="ru-RU" sz="1400" dirty="0" err="1" smtClean="0"/>
              <a:t>нац</a:t>
            </a:r>
            <a:r>
              <a:rPr lang="ru-RU" sz="1400" dirty="0" smtClean="0"/>
              <a:t>. ун-т </a:t>
            </a:r>
            <a:r>
              <a:rPr lang="ru-RU" sz="1400" dirty="0" err="1" smtClean="0"/>
              <a:t>ім</a:t>
            </a:r>
            <a:r>
              <a:rPr lang="ru-RU" sz="1400" dirty="0" smtClean="0"/>
              <a:t>. Тараса </a:t>
            </a:r>
            <a:r>
              <a:rPr lang="ru-RU" sz="1400" dirty="0" err="1" smtClean="0"/>
              <a:t>Шевченка</a:t>
            </a:r>
            <a:r>
              <a:rPr lang="ru-RU" sz="1400" dirty="0" smtClean="0"/>
              <a:t>. – К. : </a:t>
            </a:r>
            <a:r>
              <a:rPr lang="ru-RU" sz="1400" dirty="0" err="1" smtClean="0"/>
              <a:t>Київський</a:t>
            </a:r>
            <a:r>
              <a:rPr lang="ru-RU" sz="1400" dirty="0" smtClean="0"/>
              <a:t> унт, 2008. – 271 с. </a:t>
            </a:r>
            <a:endParaRPr lang="ru-RU" sz="1400" dirty="0" smtClean="0"/>
          </a:p>
          <a:p>
            <a:pPr marL="342900" indent="-342900">
              <a:buAutoNum type="arabicPeriod"/>
            </a:pPr>
            <a:r>
              <a:rPr lang="ru-RU" sz="1400" dirty="0" smtClean="0"/>
              <a:t> </a:t>
            </a:r>
            <a:r>
              <a:rPr lang="ru-RU" sz="1400" dirty="0" err="1" smtClean="0"/>
              <a:t>Бойцун</a:t>
            </a:r>
            <a:r>
              <a:rPr lang="ru-RU" sz="1400" dirty="0" smtClean="0"/>
              <a:t> Н. Є. </a:t>
            </a:r>
            <a:r>
              <a:rPr lang="ru-RU" sz="1400" dirty="0" err="1" smtClean="0"/>
              <a:t>Міжнародні</a:t>
            </a:r>
            <a:r>
              <a:rPr lang="ru-RU" sz="1400" dirty="0" smtClean="0"/>
              <a:t> </a:t>
            </a:r>
            <a:r>
              <a:rPr lang="ru-RU" sz="1400" dirty="0" err="1" smtClean="0"/>
              <a:t>фінанси</a:t>
            </a:r>
            <a:r>
              <a:rPr lang="ru-RU" sz="1400" dirty="0" smtClean="0"/>
              <a:t> : </a:t>
            </a:r>
            <a:r>
              <a:rPr lang="ru-RU" sz="1400" dirty="0" err="1" smtClean="0"/>
              <a:t>навчальний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посібник</a:t>
            </a:r>
            <a:r>
              <a:rPr lang="ru-RU" sz="1400" dirty="0" smtClean="0"/>
              <a:t> / Н. Є. </a:t>
            </a:r>
            <a:r>
              <a:rPr lang="ru-RU" sz="1400" dirty="0" err="1" smtClean="0"/>
              <a:t>Бойцун</a:t>
            </a:r>
            <a:r>
              <a:rPr lang="ru-RU" sz="1400" dirty="0" smtClean="0"/>
              <a:t>, Н. В. Стукало ; </a:t>
            </a:r>
            <a:r>
              <a:rPr lang="ru-RU" sz="1400" dirty="0" err="1" smtClean="0"/>
              <a:t>Мін-во</a:t>
            </a:r>
            <a:r>
              <a:rPr lang="ru-RU" sz="1400" dirty="0" smtClean="0"/>
              <a:t> </a:t>
            </a:r>
            <a:r>
              <a:rPr lang="ru-RU" sz="1400" dirty="0" err="1" smtClean="0"/>
              <a:t>освіти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науки </a:t>
            </a:r>
            <a:r>
              <a:rPr lang="ru-RU" sz="1400" dirty="0" err="1" smtClean="0"/>
              <a:t>України</a:t>
            </a:r>
            <a:r>
              <a:rPr lang="ru-RU" sz="1400" dirty="0" smtClean="0"/>
              <a:t>. – 2-ге вид. – К. : </a:t>
            </a:r>
            <a:r>
              <a:rPr lang="ru-RU" sz="1400" dirty="0" err="1" smtClean="0"/>
              <a:t>Професіонал</a:t>
            </a:r>
            <a:r>
              <a:rPr lang="ru-RU" sz="1400" dirty="0" smtClean="0"/>
              <a:t>, 2005. </a:t>
            </a:r>
            <a:r>
              <a:rPr lang="ru-RU" sz="1400" dirty="0" smtClean="0"/>
              <a:t>–336с.</a:t>
            </a:r>
          </a:p>
          <a:p>
            <a:pPr marL="342900" indent="-342900">
              <a:buAutoNum type="arabicPeriod"/>
            </a:pPr>
            <a:r>
              <a:rPr lang="ru-RU" sz="1400" dirty="0" smtClean="0"/>
              <a:t> </a:t>
            </a:r>
            <a:r>
              <a:rPr lang="ru-RU" sz="1400" dirty="0" err="1" smtClean="0"/>
              <a:t>Літвін</a:t>
            </a:r>
            <a:r>
              <a:rPr lang="ru-RU" sz="1400" dirty="0" smtClean="0"/>
              <a:t> Н.М. </a:t>
            </a:r>
            <a:r>
              <a:rPr lang="ru-RU" sz="1400" dirty="0" err="1" smtClean="0"/>
              <a:t>Кон’юнктура</a:t>
            </a:r>
            <a:r>
              <a:rPr lang="ru-RU" sz="1400" dirty="0" smtClean="0"/>
              <a:t> та </a:t>
            </a:r>
            <a:r>
              <a:rPr lang="ru-RU" sz="1400" dirty="0" err="1" smtClean="0"/>
              <a:t>ціноутворення</a:t>
            </a:r>
            <a:r>
              <a:rPr lang="ru-RU" sz="1400" dirty="0" smtClean="0"/>
              <a:t> на </a:t>
            </a:r>
            <a:r>
              <a:rPr lang="ru-RU" sz="1400" dirty="0" err="1" smtClean="0"/>
              <a:t>світових</a:t>
            </a:r>
            <a:r>
              <a:rPr lang="ru-RU" sz="1400" dirty="0" smtClean="0"/>
              <a:t> </a:t>
            </a:r>
            <a:r>
              <a:rPr lang="ru-RU" sz="1400" dirty="0" err="1" smtClean="0"/>
              <a:t>товарних</a:t>
            </a:r>
            <a:r>
              <a:rPr lang="ru-RU" sz="1400" dirty="0" smtClean="0"/>
              <a:t> ринках: </a:t>
            </a:r>
            <a:r>
              <a:rPr lang="ru-RU" sz="1400" dirty="0" err="1" smtClean="0"/>
              <a:t>Навчальний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посібник</a:t>
            </a:r>
            <a:r>
              <a:rPr lang="ru-RU" sz="1400" dirty="0" smtClean="0"/>
              <a:t>/ Н. М. </a:t>
            </a:r>
            <a:r>
              <a:rPr lang="ru-RU" sz="1400" dirty="0" err="1" smtClean="0"/>
              <a:t>Літвін</a:t>
            </a:r>
            <a:r>
              <a:rPr lang="ru-RU" sz="1400" dirty="0" smtClean="0"/>
              <a:t>. - К.: </a:t>
            </a:r>
            <a:r>
              <a:rPr lang="ru-RU" sz="1400" dirty="0" err="1" smtClean="0"/>
              <a:t>Університет</a:t>
            </a:r>
            <a:r>
              <a:rPr lang="ru-RU" sz="1400" dirty="0" smtClean="0"/>
              <a:t> </a:t>
            </a:r>
            <a:r>
              <a:rPr lang="ru-RU" sz="1400" dirty="0" err="1" smtClean="0"/>
              <a:t>економіки</a:t>
            </a:r>
            <a:r>
              <a:rPr lang="ru-RU" sz="1400" dirty="0" smtClean="0"/>
              <a:t> та права "КРОК", 2006. - 101 с </a:t>
            </a:r>
            <a:endParaRPr lang="ru-RU" sz="1400" dirty="0" smtClean="0"/>
          </a:p>
          <a:p>
            <a:pPr marL="342900" indent="-342900">
              <a:buAutoNum type="arabicPeriod"/>
            </a:pPr>
            <a:r>
              <a:rPr lang="ru-RU" sz="1400" dirty="0" smtClean="0"/>
              <a:t> </a:t>
            </a:r>
            <a:r>
              <a:rPr lang="ru-RU" sz="1400" dirty="0" err="1" smtClean="0"/>
              <a:t>Міжнародна</a:t>
            </a:r>
            <a:r>
              <a:rPr lang="ru-RU" sz="1400" dirty="0" smtClean="0"/>
              <a:t> </a:t>
            </a:r>
            <a:r>
              <a:rPr lang="ru-RU" sz="1400" dirty="0" err="1" smtClean="0"/>
              <a:t>економіка</a:t>
            </a:r>
            <a:r>
              <a:rPr lang="ru-RU" sz="1400" dirty="0" smtClean="0"/>
              <a:t> : </a:t>
            </a:r>
            <a:r>
              <a:rPr lang="ru-RU" sz="1400" dirty="0" err="1" smtClean="0"/>
              <a:t>навчальний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посібник</a:t>
            </a:r>
            <a:r>
              <a:rPr lang="ru-RU" sz="1400" dirty="0" smtClean="0"/>
              <a:t> / ред. С. В. </a:t>
            </a:r>
            <a:r>
              <a:rPr lang="ru-RU" sz="1400" dirty="0" err="1" smtClean="0"/>
              <a:t>Фомішин</a:t>
            </a:r>
            <a:r>
              <a:rPr lang="ru-RU" sz="1400" dirty="0" smtClean="0"/>
              <a:t>. – </a:t>
            </a:r>
            <a:r>
              <a:rPr lang="ru-RU" sz="1400" dirty="0" err="1" smtClean="0"/>
              <a:t>Львів</a:t>
            </a:r>
            <a:r>
              <a:rPr lang="ru-RU" sz="1400" dirty="0" smtClean="0"/>
              <a:t>: </a:t>
            </a:r>
            <a:r>
              <a:rPr lang="ru-RU" sz="1400" dirty="0" err="1" smtClean="0"/>
              <a:t>Новий</a:t>
            </a:r>
            <a:r>
              <a:rPr lang="ru-RU" sz="1400" dirty="0" smtClean="0"/>
              <a:t> Світ-2000, 2012. – 448 с. </a:t>
            </a:r>
            <a:endParaRPr lang="ru-RU" sz="1400" dirty="0" smtClean="0"/>
          </a:p>
          <a:p>
            <a:pPr marL="342900" indent="-342900">
              <a:buAutoNum type="arabicPeriod"/>
            </a:pPr>
            <a:r>
              <a:rPr lang="ru-RU" sz="1400" dirty="0" smtClean="0"/>
              <a:t> </a:t>
            </a:r>
            <a:r>
              <a:rPr lang="ru-RU" sz="1400" dirty="0" err="1" smtClean="0"/>
              <a:t>Міжнародна</a:t>
            </a:r>
            <a:r>
              <a:rPr lang="ru-RU" sz="1400" dirty="0" smtClean="0"/>
              <a:t> </a:t>
            </a:r>
            <a:r>
              <a:rPr lang="ru-RU" sz="1400" dirty="0" err="1" smtClean="0"/>
              <a:t>економічна</a:t>
            </a:r>
            <a:r>
              <a:rPr lang="ru-RU" sz="1400" dirty="0" smtClean="0"/>
              <a:t> </a:t>
            </a:r>
            <a:r>
              <a:rPr lang="ru-RU" sz="1400" dirty="0" err="1" smtClean="0"/>
              <a:t>діяльність</a:t>
            </a:r>
            <a:r>
              <a:rPr lang="ru-RU" sz="1400" dirty="0" smtClean="0"/>
              <a:t> </a:t>
            </a:r>
            <a:r>
              <a:rPr lang="ru-RU" sz="1400" dirty="0" err="1" smtClean="0"/>
              <a:t>України</a:t>
            </a:r>
            <a:r>
              <a:rPr lang="ru-RU" sz="1400" dirty="0" smtClean="0"/>
              <a:t> : </a:t>
            </a:r>
            <a:r>
              <a:rPr lang="ru-RU" sz="1400" dirty="0" err="1" smtClean="0"/>
              <a:t>навчальний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посібник</a:t>
            </a:r>
            <a:r>
              <a:rPr lang="ru-RU" sz="1400" dirty="0" smtClean="0"/>
              <a:t> / О. Б. </a:t>
            </a:r>
            <a:r>
              <a:rPr lang="ru-RU" sz="1400" dirty="0" err="1" smtClean="0"/>
              <a:t>Чернега</a:t>
            </a:r>
            <a:r>
              <a:rPr lang="ru-RU" sz="1400" dirty="0" smtClean="0"/>
              <a:t> [та </a:t>
            </a:r>
            <a:r>
              <a:rPr lang="ru-RU" sz="1400" dirty="0" err="1" smtClean="0"/>
              <a:t>ін</a:t>
            </a:r>
            <a:r>
              <a:rPr lang="ru-RU" sz="1400" dirty="0" smtClean="0"/>
              <a:t>.] ; ред. О. Б. </a:t>
            </a:r>
            <a:r>
              <a:rPr lang="ru-RU" sz="1400" dirty="0" err="1" smtClean="0"/>
              <a:t>Чернега</a:t>
            </a:r>
            <a:r>
              <a:rPr lang="ru-RU" sz="1400" dirty="0" smtClean="0"/>
              <a:t>. – </a:t>
            </a:r>
            <a:r>
              <a:rPr lang="ru-RU" sz="1400" dirty="0" err="1" smtClean="0"/>
              <a:t>Львів</a:t>
            </a:r>
            <a:r>
              <a:rPr lang="ru-RU" sz="1400" dirty="0" smtClean="0"/>
              <a:t> : </a:t>
            </a:r>
            <a:r>
              <a:rPr lang="ru-RU" sz="1400" dirty="0" err="1" smtClean="0"/>
              <a:t>Магнолія</a:t>
            </a:r>
            <a:r>
              <a:rPr lang="ru-RU" sz="1400" dirty="0" smtClean="0"/>
              <a:t> 2006, 2012. – 544 с. </a:t>
            </a:r>
            <a:endParaRPr lang="ru-RU" sz="1400" dirty="0" smtClean="0"/>
          </a:p>
          <a:p>
            <a:pPr marL="342900" indent="-342900">
              <a:buAutoNum type="arabicPeriod"/>
            </a:pPr>
            <a:r>
              <a:rPr lang="ru-RU" sz="1400" dirty="0" smtClean="0"/>
              <a:t> </a:t>
            </a:r>
            <a:r>
              <a:rPr lang="ru-RU" sz="1400" dirty="0" err="1" smtClean="0"/>
              <a:t>Міжнародна</a:t>
            </a:r>
            <a:r>
              <a:rPr lang="ru-RU" sz="1400" dirty="0" smtClean="0"/>
              <a:t> </a:t>
            </a:r>
            <a:r>
              <a:rPr lang="ru-RU" sz="1400" dirty="0" err="1" smtClean="0"/>
              <a:t>мікроекономіка</a:t>
            </a:r>
            <a:r>
              <a:rPr lang="ru-RU" sz="1400" dirty="0" smtClean="0"/>
              <a:t> : </a:t>
            </a:r>
            <a:r>
              <a:rPr lang="ru-RU" sz="1400" dirty="0" err="1" smtClean="0"/>
              <a:t>навчальний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посібник</a:t>
            </a:r>
            <a:r>
              <a:rPr lang="ru-RU" sz="1400" dirty="0" smtClean="0"/>
              <a:t> / </a:t>
            </a:r>
            <a:r>
              <a:rPr lang="ru-RU" sz="1400" dirty="0" err="1" smtClean="0"/>
              <a:t>Мін-во</a:t>
            </a:r>
            <a:r>
              <a:rPr lang="ru-RU" sz="1400" dirty="0" smtClean="0"/>
              <a:t> </a:t>
            </a:r>
            <a:r>
              <a:rPr lang="ru-RU" sz="1400" dirty="0" err="1" smtClean="0"/>
              <a:t>освіти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науки, </a:t>
            </a:r>
            <a:r>
              <a:rPr lang="ru-RU" sz="1400" dirty="0" err="1" smtClean="0"/>
              <a:t>молоді</a:t>
            </a:r>
            <a:r>
              <a:rPr lang="ru-RU" sz="1400" dirty="0" smtClean="0"/>
              <a:t> та спорту </a:t>
            </a:r>
            <a:r>
              <a:rPr lang="ru-RU" sz="1400" dirty="0" err="1" smtClean="0"/>
              <a:t>України</a:t>
            </a:r>
            <a:r>
              <a:rPr lang="ru-RU" sz="1400" dirty="0" smtClean="0"/>
              <a:t>, </a:t>
            </a:r>
            <a:r>
              <a:rPr lang="ru-RU" sz="1400" dirty="0" err="1" smtClean="0"/>
              <a:t>Нац</a:t>
            </a:r>
            <a:r>
              <a:rPr lang="ru-RU" sz="1400" dirty="0" smtClean="0"/>
              <a:t>. </a:t>
            </a:r>
            <a:r>
              <a:rPr lang="ru-RU" sz="1400" dirty="0" err="1" smtClean="0"/>
              <a:t>академія</a:t>
            </a:r>
            <a:r>
              <a:rPr lang="ru-RU" sz="1400" dirty="0" smtClean="0"/>
              <a:t> наук </a:t>
            </a:r>
            <a:r>
              <a:rPr lang="ru-RU" sz="1400" dirty="0" err="1" smtClean="0"/>
              <a:t>України</a:t>
            </a:r>
            <a:r>
              <a:rPr lang="ru-RU" sz="1400" dirty="0" smtClean="0"/>
              <a:t> ; ред. : Ю. Г. </a:t>
            </a:r>
            <a:r>
              <a:rPr lang="ru-RU" sz="1400" dirty="0" err="1" smtClean="0"/>
              <a:t>Козак</a:t>
            </a:r>
            <a:r>
              <a:rPr lang="ru-RU" sz="1400" dirty="0" smtClean="0"/>
              <a:t>, Ю. М. Пахомова, Н. С. </a:t>
            </a:r>
            <a:r>
              <a:rPr lang="ru-RU" sz="1400" dirty="0" err="1" smtClean="0"/>
              <a:t>Логвінова</a:t>
            </a:r>
            <a:r>
              <a:rPr lang="ru-RU" sz="1400" dirty="0" smtClean="0"/>
              <a:t>. – 3-тє вид., </a:t>
            </a:r>
            <a:r>
              <a:rPr lang="ru-RU" sz="1400" dirty="0" err="1" smtClean="0"/>
              <a:t>переробл</a:t>
            </a:r>
            <a:r>
              <a:rPr lang="ru-RU" sz="1400" dirty="0" smtClean="0"/>
              <a:t>. та </a:t>
            </a:r>
            <a:r>
              <a:rPr lang="ru-RU" sz="1400" dirty="0" err="1" smtClean="0"/>
              <a:t>допов</a:t>
            </a:r>
            <a:r>
              <a:rPr lang="ru-RU" sz="1400" dirty="0" smtClean="0"/>
              <a:t>. – К. : ЦУЛ, 2012. – 368 с. </a:t>
            </a:r>
            <a:endParaRPr lang="ru-RU" sz="1400" dirty="0" smtClean="0"/>
          </a:p>
          <a:p>
            <a:pPr marL="342900" indent="-342900">
              <a:buAutoNum type="arabicPeriod"/>
            </a:pPr>
            <a:r>
              <a:rPr lang="en-US" sz="1400" dirty="0" smtClean="0"/>
              <a:t> </a:t>
            </a:r>
            <a:r>
              <a:rPr lang="en-US" sz="1400" dirty="0" smtClean="0"/>
              <a:t>British Petroleum Statistical Review of World Energy. </a:t>
            </a:r>
            <a:r>
              <a:rPr lang="en-US" sz="1400" dirty="0" smtClean="0"/>
              <a:t>2000—201</a:t>
            </a:r>
            <a:r>
              <a:rPr lang="uk-UA" sz="1400" dirty="0" smtClean="0"/>
              <a:t>9</a:t>
            </a:r>
            <a:r>
              <a:rPr lang="en-US" sz="1400" dirty="0" smtClean="0"/>
              <a:t>. </a:t>
            </a:r>
            <a:endParaRPr lang="uk-UA" sz="1400" dirty="0" smtClean="0"/>
          </a:p>
          <a:p>
            <a:pPr marL="342900" indent="-342900">
              <a:buAutoNum type="arabicPeriod"/>
            </a:pPr>
            <a:r>
              <a:rPr lang="en-US" sz="1400" dirty="0" smtClean="0"/>
              <a:t> </a:t>
            </a:r>
            <a:r>
              <a:rPr lang="en-US" sz="1400" dirty="0" smtClean="0"/>
              <a:t>Center of global Energy Studies «GLOBAL OIL REPORT». </a:t>
            </a:r>
            <a:r>
              <a:rPr lang="en-US" sz="1400" dirty="0" smtClean="0"/>
              <a:t>2000—201</a:t>
            </a:r>
            <a:r>
              <a:rPr lang="uk-UA" sz="1400" dirty="0" smtClean="0"/>
              <a:t>9</a:t>
            </a:r>
            <a:r>
              <a:rPr lang="en-US" sz="1400" dirty="0" smtClean="0"/>
              <a:t> </a:t>
            </a:r>
            <a:endParaRPr lang="uk-UA" sz="1400" dirty="0" smtClean="0"/>
          </a:p>
          <a:p>
            <a:pPr marL="342900" indent="-342900">
              <a:buAutoNum type="arabicPeriod"/>
            </a:pPr>
            <a:r>
              <a:rPr lang="en-US" sz="1400" dirty="0" smtClean="0"/>
              <a:t> </a:t>
            </a:r>
            <a:r>
              <a:rPr lang="en-US" sz="1400" dirty="0" smtClean="0"/>
              <a:t>Chemical and Engineering News. </a:t>
            </a:r>
            <a:r>
              <a:rPr lang="en-US" sz="1400" dirty="0" smtClean="0"/>
              <a:t>1990—201</a:t>
            </a:r>
            <a:r>
              <a:rPr lang="uk-UA" sz="1400" dirty="0" smtClean="0"/>
              <a:t>9</a:t>
            </a:r>
            <a:r>
              <a:rPr lang="en-US" sz="1400" dirty="0" smtClean="0"/>
              <a:t>. </a:t>
            </a:r>
            <a:endParaRPr lang="uk-UA" sz="1400" dirty="0" smtClean="0"/>
          </a:p>
          <a:p>
            <a:pPr marL="342900" indent="-342900">
              <a:buAutoNum type="arabicPeriod"/>
            </a:pPr>
            <a:r>
              <a:rPr lang="en-US" sz="1400" dirty="0" smtClean="0"/>
              <a:t> </a:t>
            </a:r>
            <a:r>
              <a:rPr lang="en-US" sz="1400" dirty="0" smtClean="0"/>
              <a:t>Oil and Gas Journal. </a:t>
            </a:r>
            <a:r>
              <a:rPr lang="en-US" sz="1400" dirty="0" smtClean="0"/>
              <a:t>2000—201</a:t>
            </a:r>
            <a:r>
              <a:rPr lang="uk-UA" sz="1400" dirty="0" smtClean="0"/>
              <a:t>9</a:t>
            </a:r>
            <a:r>
              <a:rPr lang="en-US" sz="1400" dirty="0" smtClean="0"/>
              <a:t> </a:t>
            </a:r>
            <a:endParaRPr lang="uk-UA" sz="1400" dirty="0" smtClean="0"/>
          </a:p>
          <a:p>
            <a:pPr marL="342900" indent="-342900">
              <a:buAutoNum type="arabicPeriod"/>
            </a:pPr>
            <a:r>
              <a:rPr lang="en-US" sz="1400" dirty="0" smtClean="0"/>
              <a:t> </a:t>
            </a:r>
            <a:r>
              <a:rPr lang="en-US" sz="1400" dirty="0" smtClean="0"/>
              <a:t>OPEC Annual Bulletin. </a:t>
            </a:r>
            <a:r>
              <a:rPr lang="en-US" sz="1400" dirty="0" smtClean="0"/>
              <a:t>2000—201</a:t>
            </a:r>
            <a:r>
              <a:rPr lang="uk-UA" sz="1400" dirty="0" smtClean="0"/>
              <a:t>9</a:t>
            </a:r>
            <a:r>
              <a:rPr lang="en-US" sz="1400" dirty="0" smtClean="0"/>
              <a:t>. </a:t>
            </a:r>
            <a:endParaRPr lang="uk-UA" sz="1400" dirty="0" smtClean="0"/>
          </a:p>
          <a:p>
            <a:pPr marL="342900" indent="-342900">
              <a:buAutoNum type="arabicPeriod"/>
            </a:pPr>
            <a:r>
              <a:rPr lang="en-US" sz="1400" dirty="0" smtClean="0"/>
              <a:t> </a:t>
            </a:r>
            <a:r>
              <a:rPr lang="en-US" sz="1400" dirty="0" smtClean="0"/>
              <a:t>UNCTAD Series on Issues on International Investment Agreement. NY -Geneva, 1999— 2017 (</a:t>
            </a:r>
            <a:r>
              <a:rPr lang="ru-RU" sz="1400" dirty="0" smtClean="0"/>
              <a:t>Серия монографий по инвестиционным соглашениям, двойному налогообложению, защите прав собственности и др.). </a:t>
            </a:r>
            <a:endParaRPr lang="ru-RU" sz="1400" dirty="0" smtClean="0"/>
          </a:p>
          <a:p>
            <a:pPr marL="342900" indent="-342900">
              <a:buAutoNum type="arabicPeriod"/>
            </a:pPr>
            <a:r>
              <a:rPr lang="ru-RU" sz="1400" dirty="0" smtClean="0"/>
              <a:t> </a:t>
            </a:r>
            <a:r>
              <a:rPr lang="en-US" sz="1400" dirty="0" smtClean="0"/>
              <a:t>World Energy Outlook. </a:t>
            </a:r>
            <a:r>
              <a:rPr lang="en-US" sz="1400" dirty="0" smtClean="0"/>
              <a:t>2000—201</a:t>
            </a:r>
            <a:r>
              <a:rPr lang="uk-UA" sz="1400" dirty="0" smtClean="0"/>
              <a:t>9</a:t>
            </a:r>
            <a:r>
              <a:rPr lang="en-US" sz="1400" dirty="0" smtClean="0"/>
              <a:t>. </a:t>
            </a:r>
            <a:endParaRPr lang="uk-UA" sz="1400" dirty="0" smtClean="0"/>
          </a:p>
        </p:txBody>
      </p:sp>
    </p:spTree>
    <p:extLst>
      <p:ext uri="{BB962C8B-B14F-4D97-AF65-F5344CB8AC3E}">
        <p14:creationId xmlns="" xmlns:p14="http://schemas.microsoft.com/office/powerpoint/2010/main" val="274996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3a560957eb4d83f40cbc80ff3b7862f65e6674"/>
</p:tagLst>
</file>

<file path=ppt/theme/theme1.xml><?xml version="1.0" encoding="utf-8"?>
<a:theme xmlns:a="http://schemas.openxmlformats.org/drawingml/2006/main" name="Тема Office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</TotalTime>
  <Words>862</Words>
  <Application>Microsoft Office PowerPoint</Application>
  <PresentationFormat>Экран (4:3)</PresentationFormat>
  <Paragraphs>59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Міністерство освіти і науки України Херсонський державний університет Факультет економіки та менеджменту</vt:lpstr>
      <vt:lpstr>Слайд 2</vt:lpstr>
      <vt:lpstr>Компетентності та програмні результати навчання</vt:lpstr>
      <vt:lpstr>Структура дисципліни</vt:lpstr>
      <vt:lpstr>Слайд 5</vt:lpstr>
    </vt:vector>
  </TitlesOfParts>
  <Company>http://presentation-creation.ru/</Company>
  <LinksUpToDate>false</LinksUpToDate>
  <SharedDoc>false</SharedDoc>
  <HyperlinkBase>http://presentation-creation.ru/</HyperlinkBase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</dc:title>
  <dc:creator>obstinate</dc:creator>
  <cp:lastModifiedBy>anna</cp:lastModifiedBy>
  <cp:revision>56</cp:revision>
  <dcterms:created xsi:type="dcterms:W3CDTF">2017-06-04T12:24:27Z</dcterms:created>
  <dcterms:modified xsi:type="dcterms:W3CDTF">2020-06-04T21:52:41Z</dcterms:modified>
</cp:coreProperties>
</file>